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e1d37c35b84437" /><Relationship Type="http://schemas.openxmlformats.org/officeDocument/2006/relationships/extended-properties" Target="/docProps/app.xml" Id="R0d32b9ad60734a28" /><Relationship Type="http://schemas.openxmlformats.org/officeDocument/2006/relationships/officeDocument" Target="/ppt/presentation.xml" Id="Rf61fe57899b343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6ba1856a1f4bed"/>
  </p:sldMasterIdLst>
  <p:notesMasterIdLst>
    <p:notesMasterId xmlns:r="http://schemas.openxmlformats.org/officeDocument/2006/relationships" r:id="Rbd8a6cf6056c4bc8"/>
  </p:notesMasterIdLst>
  <p:sldIdLst>
    <p:sldId xmlns:r="http://schemas.openxmlformats.org/officeDocument/2006/relationships" id="256" r:id="R3bae8f2b33f5430c"/>
    <p:sldId xmlns:r="http://schemas.openxmlformats.org/officeDocument/2006/relationships" id="257" r:id="R914f69cd1bd34370"/>
    <p:sldId xmlns:r="http://schemas.openxmlformats.org/officeDocument/2006/relationships" id="258" r:id="R748d8fe783bf4903"/>
    <p:sldId xmlns:r="http://schemas.openxmlformats.org/officeDocument/2006/relationships" id="259" r:id="Re5125f9bf2304ab3"/>
    <p:sldId xmlns:r="http://schemas.openxmlformats.org/officeDocument/2006/relationships" id="260" r:id="Rfbc8f835f7054681"/>
    <p:sldId xmlns:r="http://schemas.openxmlformats.org/officeDocument/2006/relationships" id="261" r:id="R1d5e8917990845bd"/>
    <p:sldId xmlns:r="http://schemas.openxmlformats.org/officeDocument/2006/relationships" id="262" r:id="R24fbbcd73e6340ac"/>
    <p:sldId xmlns:r="http://schemas.openxmlformats.org/officeDocument/2006/relationships" id="263" r:id="Rbf24f9fbb9c348ad"/>
    <p:sldId xmlns:r="http://schemas.openxmlformats.org/officeDocument/2006/relationships" id="264" r:id="Rd2150b5858c54525"/>
    <p:sldId xmlns:r="http://schemas.openxmlformats.org/officeDocument/2006/relationships" id="265" r:id="R4b616b5f9f6b4df3"/>
    <p:sldId xmlns:r="http://schemas.openxmlformats.org/officeDocument/2006/relationships" id="266" r:id="Re705ba60afa54e7c"/>
    <p:sldId xmlns:r="http://schemas.openxmlformats.org/officeDocument/2006/relationships" id="267" r:id="Ra111f9e6abe84018"/>
    <p:sldId xmlns:r="http://schemas.openxmlformats.org/officeDocument/2006/relationships" id="268" r:id="R16e59c5f6ae549dc"/>
    <p:sldId xmlns:r="http://schemas.openxmlformats.org/officeDocument/2006/relationships" id="269" r:id="Rbcd97528f66a4b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e9f2276ee54d3b" /><Relationship Type="http://schemas.openxmlformats.org/officeDocument/2006/relationships/slideMaster" Target="/ppt/slideMasters/slideMaster1.xml" Id="R366ba1856a1f4bed" /><Relationship Type="http://schemas.openxmlformats.org/officeDocument/2006/relationships/notesMaster" Target="/ppt/notesMasters/notesMaster1.xml" Id="Rbd8a6cf6056c4bc8" /><Relationship Type="http://schemas.openxmlformats.org/officeDocument/2006/relationships/presProps" Target="/ppt/presProps.xml" Id="R4b09962f52b94aba" /><Relationship Type="http://schemas.openxmlformats.org/officeDocument/2006/relationships/tableStyles" Target="/ppt/tableStyles.xml" Id="Rde23744db7bb4973" /><Relationship Type="http://schemas.openxmlformats.org/officeDocument/2006/relationships/slide" Target="/ppt/slides/slide1.xml" Id="R3bae8f2b33f5430c" /><Relationship Type="http://schemas.openxmlformats.org/officeDocument/2006/relationships/slide" Target="/ppt/slides/slide2.xml" Id="R914f69cd1bd34370" /><Relationship Type="http://schemas.openxmlformats.org/officeDocument/2006/relationships/slide" Target="/ppt/slides/slide3.xml" Id="R748d8fe783bf4903" /><Relationship Type="http://schemas.openxmlformats.org/officeDocument/2006/relationships/slide" Target="/ppt/slides/slide4.xml" Id="Re5125f9bf2304ab3" /><Relationship Type="http://schemas.openxmlformats.org/officeDocument/2006/relationships/slide" Target="/ppt/slides/slide5.xml" Id="Rfbc8f835f7054681" /><Relationship Type="http://schemas.openxmlformats.org/officeDocument/2006/relationships/slide" Target="/ppt/slides/slide6.xml" Id="R1d5e8917990845bd" /><Relationship Type="http://schemas.openxmlformats.org/officeDocument/2006/relationships/slide" Target="/ppt/slides/slide7.xml" Id="R24fbbcd73e6340ac" /><Relationship Type="http://schemas.openxmlformats.org/officeDocument/2006/relationships/slide" Target="/ppt/slides/slide8.xml" Id="Rbf24f9fbb9c348ad" /><Relationship Type="http://schemas.openxmlformats.org/officeDocument/2006/relationships/slide" Target="/ppt/slides/slide9.xml" Id="Rd2150b5858c54525" /><Relationship Type="http://schemas.openxmlformats.org/officeDocument/2006/relationships/slide" Target="/ppt/slides/slide10.xml" Id="R4b616b5f9f6b4df3" /><Relationship Type="http://schemas.openxmlformats.org/officeDocument/2006/relationships/slide" Target="/ppt/slides/slide11.xml" Id="Re705ba60afa54e7c" /><Relationship Type="http://schemas.openxmlformats.org/officeDocument/2006/relationships/slide" Target="/ppt/slides/slide12.xml" Id="Ra111f9e6abe84018" /><Relationship Type="http://schemas.openxmlformats.org/officeDocument/2006/relationships/slide" Target="/ppt/slides/slide13.xml" Id="R16e59c5f6ae549dc" /><Relationship Type="http://schemas.openxmlformats.org/officeDocument/2006/relationships/slide" Target="/ppt/slides/slide14.xml" Id="Rbcd97528f66a4b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cdbf598a0947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02a3cd54cd40c8" /><Relationship Type="http://schemas.openxmlformats.org/officeDocument/2006/relationships/notesMaster" Target="/ppt/notesMasters/notesMaster1.xml" Id="R220bf80d09dc47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6ef53d03b84110" /><Relationship Type="http://schemas.openxmlformats.org/officeDocument/2006/relationships/notesMaster" Target="/ppt/notesMasters/notesMaster1.xml" Id="R251f30cd75284d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912cb722c64167" /><Relationship Type="http://schemas.openxmlformats.org/officeDocument/2006/relationships/notesMaster" Target="/ppt/notesMasters/notesMaster1.xml" Id="R9c5ee1f23bfe49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79c607fe6674698" /><Relationship Type="http://schemas.openxmlformats.org/officeDocument/2006/relationships/notesMaster" Target="/ppt/notesMasters/notesMaster1.xml" Id="Rc1394dc6a8e34c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179e8c83814a12" /><Relationship Type="http://schemas.openxmlformats.org/officeDocument/2006/relationships/notesMaster" Target="/ppt/notesMasters/notesMaster1.xml" Id="R70b2d4871fdd426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b8a18f0b4d04e5d" /><Relationship Type="http://schemas.openxmlformats.org/officeDocument/2006/relationships/notesMaster" Target="/ppt/notesMasters/notesMaster1.xml" Id="Rd389c5e6a91d41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a6341a8d594ad6" /><Relationship Type="http://schemas.openxmlformats.org/officeDocument/2006/relationships/notesMaster" Target="/ppt/notesMasters/notesMaster1.xml" Id="Re0b88a603c9b4c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4e705af16e74c1b" /><Relationship Type="http://schemas.openxmlformats.org/officeDocument/2006/relationships/notesMaster" Target="/ppt/notesMasters/notesMaster1.xml" Id="R8d57518ed76d4ce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45fcb719b24445" /><Relationship Type="http://schemas.openxmlformats.org/officeDocument/2006/relationships/notesMaster" Target="/ppt/notesMasters/notesMaster1.xml" Id="Rf1b9d2cbe2d642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96886d72ba640b4" /><Relationship Type="http://schemas.openxmlformats.org/officeDocument/2006/relationships/notesMaster" Target="/ppt/notesMasters/notesMaster1.xml" Id="Rf457ffcac4d345c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c7c9cc89b44762" /><Relationship Type="http://schemas.openxmlformats.org/officeDocument/2006/relationships/notesMaster" Target="/ppt/notesMasters/notesMaster1.xml" Id="R6d23c52a89e944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86216cf69a44e77" /><Relationship Type="http://schemas.openxmlformats.org/officeDocument/2006/relationships/notesMaster" Target="/ppt/notesMasters/notesMaster1.xml" Id="R094645c5d6c1469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655c91eebd1488f" /><Relationship Type="http://schemas.openxmlformats.org/officeDocument/2006/relationships/notesMaster" Target="/ppt/notesMasters/notesMaster1.xml" Id="R5be6814c5f2d43a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f55593961fc457c" /><Relationship Type="http://schemas.openxmlformats.org/officeDocument/2006/relationships/notesMaster" Target="/ppt/notesMasters/notesMaster1.xml" Id="R0bb7bd511ec249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本页讲解：这门课亲手做一个能查询工作日的小应用。我们先做可单独验证的 API，再做普通聊天，最后让聊天中的模型决定调用 API。Qoder 是制作工具，我们搭建的小应用才是这次要观察的 Agent 雏形。每一步都先看到结果，再进入下一步。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本页讲解：不要一开始就让 Qoder 一口气生成完整 Agent。第一步确认数据与计算可用，第二步确认模型和界面可用，第三步才连接工具。分步完成后，出问题更容易判断是日历、模型连接，还是工具执行环节。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本页讲解：用 Qoder 打开空文件夹，三步在同一任务中继续。Python、依赖和启动方式让 Qoder 检查处理，不必先手动配置环境；系统授权或账户登录仍需自己确认。第一步不需要模型密钥，第二步再填写。Qoder 是编码工具，课程中创建的应用另行调用模型服务，两者额度通常分别计算。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继续阅读：https://archer-ai-courses.pages.dev/courses/agentic-loop/deep.html#prepare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本页讲解：FastAPI 适合本课，因为普通同事也能通过 /docs 验证后端，不必先写聊天页面。/openapi.json 是机器可读接口说明，Swagger UI 是它的可交互展示。类型声明有助于工具提示和运行时校验，但不能保证运行前拦住所有错误；月份范围和业务规则仍要显式定义。Swagger 成功但网页失败时，优先检查两次请求和配置的差异，不能直接断定后端完全没问题。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继续阅读：https://archer-ai-courses.pages.dev/courses/agentic-loop/deep.html#fastapi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本页讲解：把三步跟练页的第一条提示词交给 Qoder。它负责检查环境、安装依赖并启动服务。打开 /docs，展开 GET /workdays，先点 Try it out 再填 year=2026、month=10，点 Execute。浏览器地址中的 127.0.0.1 是你自己的电脑，端口以 Qoder 返回为准。截图来自本机实跑，生成的界面文字可能略有不同。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给 Qoder 的提示词：用 FastAPI 做工作日查询 API：输入年份、月份，返回工作日数量、日期清单和调休补班日期。日历用 https://unpkg.com/holiday-calendar@1.3.3/data/CN/{year}.json，按中国大陆普通双休计算，未知年份和无效月份报错。请检查并配置所需环境，安装依赖，只在本机启动，告诉我 /docs 地址和如何试查 2026 年 10 月。先不做聊天。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做什么：用 Qoder 打开新建的空文件夹 workday-agent，在编程任务中发送下面提示词。环境检查、安装依赖、启动和修复由 Qoder 完成；按需确认系统安装操作。</a:t>
            </a:r>
          </a:p>
          <a:p xmlns:a="http://schemas.openxmlformats.org/drawingml/2006/main">
            <a:r>
              <a:t>应该看到：打开 Qoder 给出的 /docs 地址，用 Swagger 发出请求。2026 年 10 月应有 18 个工作日，补班日期含 2026-10-10。</a:t>
            </a:r>
          </a:p>
          <a:p xmlns:a="http://schemas.openxmlformats.org/drawingml/2006/main">
            <a:r>
              <a:t>继续阅读：https://archer-ai-courses.pages.dev/courses/agentic-loop/deep.html#step-1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本页讲解：Response body 中查看真实结果，不要把下方 Example Value 示例当作运行结果。200 只证明请求成功，数量仍要与业务口径核对。再查 2026 年 2 月，应为16天；月份13应报错。如果 /docs 白屏，让 Qoder 检查 Swagger 静态资源网络访问或使用本地资源。结果不符时，把输入和返回发给 Qoder 修复。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继续阅读：https://archer-ai-courses.pages.dev/courses/agentic-loop/deep.html#step-1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本页讲解：模型 API 是程序调用模型的接口。网页把消息交给本机后端，后端带凭证请求服务商，收到回答再显示。Base URL、API Key、Model 要配套来自同一服务，密钥在本机 .env 填写。协议约定 messages、model、tools 等字段和返回格式。OpenAPI 是描述业务接口的标准，OpenAI 是公司及其接口名称中的一部分，两者不要混淆。其他原生协议不能只换地址。Qoder 订阅不自动包含你新应用的模型调用额度。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继续阅读：https://archer-ai-courses.pages.dev/courses/agentic-loop/deep.html#llm-basics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本页讲解：第二条提示词仍发给 Qoder。填好项目根目录 .env 后，让 Qoder 重启并给出聊天地址。业务消息发到这个新网页，代码修改请求仍发给 Qoder。先聊姓名，再新建对话确认隔离。截图使用 DeepSeek 作示例，课程并不限定服务商；同一 Chat Completions 格式还需核对具体模型是否支持工具调用。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给 Qoder 的提示词：在现有项目上做一个类似 ChatGPT 的聊天网页，支持连续对话和新建对话。后端用 OpenAI Chat Completions 兼容接口，从 .env 读取 LLM_BASE_URL、LLM_API_KEY、LLM_MODEL，生成 .env.example 让我填写，密钥不进前端、日志或 Git。先不接工作日工具，配置后在本机启动并验证聊天，告诉我打开哪个地址。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做什么：继续在同一个 Qoder 任务中发送提示词。等它生成配置样例，再按下方说明填入自己选择的服务商信息。</a:t>
            </a:r>
          </a:p>
          <a:p xmlns:a="http://schemas.openxmlformats.org/drawingml/2006/main">
            <a:r>
              <a:t>应该看到：打开聊天网页，发“我叫小林”，再问“我叫什么”，应接着对话回答小林；新建对话再问，应不再记得。</a:t>
            </a:r>
          </a:p>
          <a:p xmlns:a="http://schemas.openxmlformats.org/drawingml/2006/main">
            <a:r>
              <a:t>模型选择增量提示词：按 .env 的 LLM_MODELS（逗号分隔）增加模型选择，默认 LLM_MODEL。后端只接受配置中的模型，切换时新建对话，页面显示当前模型。先验证普通聊天，不接工作日工具。</a:t>
            </a:r>
          </a:p>
          <a:p xmlns:a="http://schemas.openxmlformats.org/drawingml/2006/main">
            <a:r>
              <a:t>继续阅读：https://archer-ai-courses.pages.dev/courses/agentic-loop/deep.html#step-2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本页讲解：发送第三条提示词。模型看到工具说明后，可以返回结构化的 tool call。应用收到后，检查名称和参数，实际 HTTP 请求第一步 API，再用 tool 消息把结果交回。模型随后继续处理，可能回答，也可能再查询另一个月份。最多三轮工具调用，避免无限循环。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给 Qoder 的提示词：把第一步工作日 API 注册成聊天 AI 的 function tool，由模型决定调用，不用关键词分支。收到 tool call 后实际 HTTP 请求该 API，再把结果作为 tool 消息交回模型，最多 3 轮工具调用。页面显示工具名、参数、HTTP 请求、工具结果和最终回答，保留普通聊天模式作对照。缺年份先追问，API 失败说明原因，不猜数据。启动并用 2026 年 10 月验证。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做什么：在同一个 Qoder 任务中继续发送提示词。打开更新后的聊天页面，选择工具模式，新建对话后提问。</a:t>
            </a:r>
          </a:p>
          <a:p xmlns:a="http://schemas.openxmlformats.org/drawingml/2006/main">
            <a:r>
              <a:t>应该看到：问“2026 年 10 月有几个工作日，哪天补班？”应得到 18 天、10 月 10 日，并看到真实调用记录。</a:t>
            </a:r>
          </a:p>
          <a:p xmlns:a="http://schemas.openxmlformats.org/drawingml/2006/main">
            <a:r>
              <a:t>继续阅读：https://archer-ai-courses.pages.dev/courses/agentic-loop/deep.html#step-3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本页讲解：这个循环的执行者是应用。模型不会自己发出本机 HTTP 请求，它输出调用意图，应用识别后调用已有工具。单次调用也能走完循环；比较两个月可以观察多次调用。展示工具名、参数和返回结果，能帮助我们确认实际发生了什么。这些是执行记录，不是模型内部的隐藏思考过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继续阅读：https://archer-ai-courses.pages.dev/courses/agentic-loop/deep.html#loop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本页讲解：本页截图来自参考应用的真实模型调用。展开记录核对工具名、参数、真实 HTTP 请求和返回结果，再看最终答案。界面与模型名称可不同，关键是确实调用 API 并把结果交回模型。答案偶然正确不能代替执行证据。这些记录不是模型的隐藏思考。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继续阅读：https://archer-ai-courses.pages.dev/courses/agentic-loop/deep.html#trace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本页讲解：工作日 API 的程序测试可以直接比对数字与日期。聊天任务还要检查模型有没有选择正确工具、传入正确参数、处理错误并依据结果作答。本课用少量代表问题演示验证，不据此承诺所有问法都百分之百正确。模型与网络可能变化，改过代码后应重跑相同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继续阅读：https://archer-ai-courses.pages.dev/courses/agentic-loop/deep.html#verify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本页讲解：固定版本 1.3.3 的数据覆盖到 2026 年，未知年份应说明没有数据，不能直接套用周一到周五。public_holiday 字段表示放假安排，不能把它的全部天数等同于法定节假日天数。练习应用只在本机运行。若发布给多人使用，还需要用户访问控制、请求限额、密钥保护和运维，本课不把这些默认视为已经完成。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继续阅读：https://archer-ai-courses.pages.dev/courses/agentic-loop/deep.html#boundaries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本页讲解：完成后，用自己的话解释模型和应用分别做了什么。换业务场景时，不必先换完整框架，但工具的输入输出、权限和结果标准都要重新检查。后续课程可以继续讲 API、MCP、CLI 等连接方式，以及多工具协作。本课的重点是亲手完成一次最小闭环。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继续阅读：https://archer-ai-courses.pages.dev/courses/agentic-loop/deep.html#next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</a:t>
            </a:r>
          </a:p>
          <a:p xmlns:a="http://schemas.openxmlformats.org/drawingml/2006/main">
            <a:r>
              <a:t>DeepSeek 官方 API 与模型名称 https://api-docs.deepseek.com/</a:t>
            </a:r>
          </a:p>
          <a:p xmlns:a="http://schemas.openxmlformats.org/drawingml/2006/main">
            <a:r>
              <a:t>DeepSeek 工具调用与结果回传 https://api-docs.deepseek.com/guides/tool_calls/</a:t>
            </a:r>
          </a:p>
          <a:p xmlns:a="http://schemas.openxmlformats.org/drawingml/2006/main">
            <a:r>
              <a:t>FastAPI 入门与交互文档 https://fastapi.tiangolo.com/tutorial/first-steps/</a:t>
            </a:r>
          </a:p>
          <a:p xmlns:a="http://schemas.openxmlformats.org/drawingml/2006/main">
            <a:r>
              <a:t>holiday-calendar 开源项目与许可 https://github.com/cg-zhou/holiday-calendar</a:t>
            </a:r>
          </a:p>
          <a:p xmlns:a="http://schemas.openxmlformats.org/drawingml/2006/main">
            <a:r>
              <a:t>国务院办公厅 2026 年放假安排（北京市政府转载） https://www.beijing.gov.cn/zhengce/zhengcefagui/202511/t20251104_4258873.html</a:t>
            </a:r>
          </a:p>
          <a:p xmlns:a="http://schemas.openxmlformats.org/drawingml/2006/main">
            <a:r>
              <a:t>FastAPI 自动文档与数据校验 https://fastapi.tiangolo.com/features/</a:t>
            </a:r>
          </a:p>
          <a:p xmlns:a="http://schemas.openxmlformats.org/drawingml/2006/main">
            <a:r>
              <a:t>Chat Completions 请求与返回格式 https://developers.openai.com/api/reference/resources/chat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82f4a423104e3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782a592de44b3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1bebc103094fa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6aca9ee4b6475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d55f046a784ee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13e27a13bd4d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5C6A7A-5662-472C-B51F-BBDCC56522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EB3079F-6E2A-4689-9BA6-69AC24AF171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55988FE-9909-4481-9066-727EA39DA8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566D154-67DA-431A-B606-752D7A43F4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A355C8C-FFF7-40AD-8F06-A4C4D02DF42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C6A182D-ECFF-4264-BCC7-D9B8DA8F4F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2446FD8-DD28-4290-BB55-3D94E34299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AB1442D-8471-4C45-B5CC-5612D40334F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E6337F0-A696-4F97-80A0-269A9FB40A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9857F8-2D0F-4AA0-B6D7-016C11E78E3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1fb1aa216649af" /><Relationship Type="http://schemas.openxmlformats.org/officeDocument/2006/relationships/slideLayout" Target="/ppt/slideLayouts/slideLayout1.xml" Id="Rd2f9ce5dd8264dec" /><Relationship Type="http://schemas.openxmlformats.org/officeDocument/2006/relationships/slideLayout" Target="/ppt/slideLayouts/slideLayout2.xml" Id="Re8a25f6e96bf459e" /><Relationship Type="http://schemas.openxmlformats.org/officeDocument/2006/relationships/slideLayout" Target="/ppt/slideLayouts/slideLayout3.xml" Id="R997b0cfdf82247e4" /><Relationship Type="http://schemas.openxmlformats.org/officeDocument/2006/relationships/slideLayout" Target="/ppt/slideLayouts/slideLayout4.xml" Id="Raaba7415df864c93" /><Relationship Type="http://schemas.openxmlformats.org/officeDocument/2006/relationships/slideLayout" Target="/ppt/slideLayouts/slideLayout5.xml" Id="R56ae8f87473a470e" /><Relationship Type="http://schemas.openxmlformats.org/officeDocument/2006/relationships/slideLayout" Target="/ppt/slideLayouts/slideLayout6.xml" Id="R3104998e8e0148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f9ce5dd8264dec"/>
    <p:sldLayoutId xmlns:r="http://schemas.openxmlformats.org/officeDocument/2006/relationships" id="2147483650" r:id="Re8a25f6e96bf459e"/>
    <p:sldLayoutId xmlns:r="http://schemas.openxmlformats.org/officeDocument/2006/relationships" id="2147483651" r:id="R997b0cfdf82247e4"/>
    <p:sldLayoutId xmlns:r="http://schemas.openxmlformats.org/officeDocument/2006/relationships" id="2147483652" r:id="Raaba7415df864c93"/>
    <p:sldLayoutId xmlns:r="http://schemas.openxmlformats.org/officeDocument/2006/relationships" id="2147483653" r:id="R56ae8f87473a470e"/>
    <p:sldLayoutId xmlns:r="http://schemas.openxmlformats.org/officeDocument/2006/relationships" id="2147483654" r:id="R3104998e8e0148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b2e8f6ee4b4b4e" /><Relationship Type="http://schemas.openxmlformats.org/officeDocument/2006/relationships/image" Target="/ppt/media/image.png" Id="R90e29a87a7ba41e5" /><Relationship Type="http://schemas.openxmlformats.org/officeDocument/2006/relationships/notesSlide" Target="/ppt/notesSlides/notesSlide1.xml" Id="R0e6cce483f994f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9073bc50f04d6b" /><Relationship Type="http://schemas.openxmlformats.org/officeDocument/2006/relationships/image" Target="/ppt/media/image2.png" Id="Ra03919430a584644" /><Relationship Type="http://schemas.openxmlformats.org/officeDocument/2006/relationships/notesSlide" Target="/ppt/notesSlides/notesSlide2.xml" Id="Rc2ee23406cfb45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2a8df2544342aa" /><Relationship Type="http://schemas.openxmlformats.org/officeDocument/2006/relationships/image" Target="/ppt/media/image3.png" Id="R1399058110b74760" /><Relationship Type="http://schemas.openxmlformats.org/officeDocument/2006/relationships/notesSlide" Target="/ppt/notesSlides/notesSlide3.xml" Id="Ree3a0d0f1a9743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99a0ce57f64230" /><Relationship Type="http://schemas.openxmlformats.org/officeDocument/2006/relationships/image" Target="/ppt/media/image4.png" Id="R8b5d7404737141e2" /><Relationship Type="http://schemas.openxmlformats.org/officeDocument/2006/relationships/notesSlide" Target="/ppt/notesSlides/notesSlide4.xml" Id="R1915c4bd09aa41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caddefc5354ee7" /><Relationship Type="http://schemas.openxmlformats.org/officeDocument/2006/relationships/image" Target="/ppt/media/image5.png" Id="Rbc399f9e611f44df" /><Relationship Type="http://schemas.openxmlformats.org/officeDocument/2006/relationships/image" Target="/ppt/media/image6.png" Id="Rd2dcf590b97743bb" /><Relationship Type="http://schemas.openxmlformats.org/officeDocument/2006/relationships/notesSlide" Target="/ppt/notesSlides/notesSlide5.xml" Id="R87e8662990c642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38302b0375410c" /><Relationship Type="http://schemas.openxmlformats.org/officeDocument/2006/relationships/image" Target="/ppt/media/image7.png" Id="R67760ef2fd6542d2" /><Relationship Type="http://schemas.openxmlformats.org/officeDocument/2006/relationships/image" Target="/ppt/media/image8.png" Id="Rd17d59ff50e54519" /><Relationship Type="http://schemas.openxmlformats.org/officeDocument/2006/relationships/notesSlide" Target="/ppt/notesSlides/notesSlide6.xml" Id="Re3b2a6510d8f4ff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106d39b3174c49" /><Relationship Type="http://schemas.openxmlformats.org/officeDocument/2006/relationships/image" Target="/ppt/media/image9.png" Id="R0c8d813f08974cce" /><Relationship Type="http://schemas.openxmlformats.org/officeDocument/2006/relationships/notesSlide" Target="/ppt/notesSlides/notesSlide7.xml" Id="R4bac15c653284a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cae30ff2664d71" /><Relationship Type="http://schemas.openxmlformats.org/officeDocument/2006/relationships/image" Target="/ppt/media/image10.png" Id="Rcf82266da6854fea" /><Relationship Type="http://schemas.openxmlformats.org/officeDocument/2006/relationships/image" Target="/ppt/media/image11.png" Id="R45a0a3ebeba34c13" /><Relationship Type="http://schemas.openxmlformats.org/officeDocument/2006/relationships/notesSlide" Target="/ppt/notesSlides/notesSlide8.xml" Id="Re903413952884d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64621b001f4ab2" /><Relationship Type="http://schemas.openxmlformats.org/officeDocument/2006/relationships/image" Target="/ppt/media/image12.png" Id="Raa65ebdb687643b6" /><Relationship Type="http://schemas.openxmlformats.org/officeDocument/2006/relationships/notesSlide" Target="/ppt/notesSlides/notesSlide9.xml" Id="R66a8545d9698418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bf3f3f8132427b" /><Relationship Type="http://schemas.openxmlformats.org/officeDocument/2006/relationships/image" Target="/ppt/media/image13.png" Id="R0f64d4f948014a82" /><Relationship Type="http://schemas.openxmlformats.org/officeDocument/2006/relationships/notesSlide" Target="/ppt/notesSlides/notesSlide10.xml" Id="R4d95410f66e448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ff34c4d52040c6" /><Relationship Type="http://schemas.openxmlformats.org/officeDocument/2006/relationships/image" Target="/ppt/media/image14.png" Id="R138aba9cc0a442e5" /><Relationship Type="http://schemas.openxmlformats.org/officeDocument/2006/relationships/image" Target="/ppt/media/image15.png" Id="Rb39bba85ee1f4104" /><Relationship Type="http://schemas.openxmlformats.org/officeDocument/2006/relationships/notesSlide" Target="/ppt/notesSlides/notesSlide11.xml" Id="R053be7a6032f49d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d5e1251fe5409e" /><Relationship Type="http://schemas.openxmlformats.org/officeDocument/2006/relationships/image" Target="/ppt/media/image16.png" Id="R8a22ae09269e4d10" /><Relationship Type="http://schemas.openxmlformats.org/officeDocument/2006/relationships/notesSlide" Target="/ppt/notesSlides/notesSlide12.xml" Id="Redb080227db44ba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e415f1769948a2" /><Relationship Type="http://schemas.openxmlformats.org/officeDocument/2006/relationships/image" Target="/ppt/media/image17.png" Id="Rd543dbd136ae425c" /><Relationship Type="http://schemas.openxmlformats.org/officeDocument/2006/relationships/notesSlide" Target="/ppt/notesSlides/notesSlide13.xml" Id="R12cdcda86f2f41c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1d3338aaeb4215" /><Relationship Type="http://schemas.openxmlformats.org/officeDocument/2006/relationships/image" Target="/ppt/media/image18.png" Id="Rca579fd47da14b9e" /><Relationship Type="http://schemas.openxmlformats.org/officeDocument/2006/relationships/notesSlide" Target="/ppt/notesSlides/notesSlide14.xml" Id="Reafbb31923da41f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9E5F31-C90D-410D-BB73-7D05D21A37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e29a87a7ba41e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675B60FC-EF5B-4998-9E02-4A49E6DA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2CF8AE31-7DCC-48C2-A4D1-2DAB36C2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01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C82D31AA-01AC-4D52-848B-BEB0EC40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E6C7D2A7-19D9-4C36-99A9-7E2C34793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287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4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4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用 Qoder 搭建你的</a:t>
            </a:r>
          </a:p>
          <a:p xmlns:a="http://schemas.openxmlformats.org/drawingml/2006/main">
            <a:pPr>
              <a:defRPr sz="4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4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第一个 AI Agent</a:t>
            </a:r>
          </a:p>
        </p:txBody>
      </p:sp>
      <p:sp>
        <p:nvSpPr>
          <p:cNvPr id="6" name="subtitle">
            <a:extLst xmlns:a="http://schemas.openxmlformats.org/drawingml/2006/main">
              <a:ext uri="{FF2B5EF4-FFF2-40B4-BE49-F238E27FC236}">
                <a16:creationId xmlns:a16="http://schemas.microsoft.com/office/drawing/2014/main" id="{76DCF841-B62B-4A4B-A649-BC16D2F4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861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3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3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从 API 到聊天界面，亲手跑通 Agentic 循环</a:t>
            </a:r>
          </a:p>
        </p:txBody>
      </p:sp>
      <p:sp>
        <p:nvSpPr>
          <p:cNvPr id="7" name="cover-divider">
            <a:extLst xmlns:a="http://schemas.openxmlformats.org/drawingml/2006/main">
              <a:ext uri="{FF2B5EF4-FFF2-40B4-BE49-F238E27FC236}">
                <a16:creationId xmlns:a16="http://schemas.microsoft.com/office/drawing/2014/main" id="{F5122283-967E-4F56-BC47-71000F3EC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9575"/>
            <a:ext cx="10191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intro-0">
            <a:extLst xmlns:a="http://schemas.openxmlformats.org/drawingml/2006/main">
              <a:ext uri="{FF2B5EF4-FFF2-40B4-BE49-F238E27FC236}">
                <a16:creationId xmlns:a16="http://schemas.microsoft.com/office/drawing/2014/main" id="{75D02F28-73E2-43CA-A32E-600E707A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3390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业务同事也能跟练</a:t>
            </a:r>
          </a:p>
        </p:txBody>
      </p:sp>
      <p:sp>
        <p:nvSpPr>
          <p:cNvPr id="9" name="intro-body-0">
            <a:extLst xmlns:a="http://schemas.openxmlformats.org/drawingml/2006/main">
              <a:ext uri="{FF2B5EF4-FFF2-40B4-BE49-F238E27FC236}">
                <a16:creationId xmlns:a16="http://schemas.microsoft.com/office/drawing/2014/main" id="{9F6DEB0D-8FF5-4907-9422-60CCCC9C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62475"/>
            <a:ext cx="7762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用自然语言描述目标，让 Qoder 实现代码</a:t>
            </a:r>
          </a:p>
        </p:txBody>
      </p:sp>
      <p:sp>
        <p:nvSpPr>
          <p:cNvPr id="10" name="intro-1">
            <a:extLst xmlns:a="http://schemas.openxmlformats.org/drawingml/2006/main">
              <a:ext uri="{FF2B5EF4-FFF2-40B4-BE49-F238E27FC236}">
                <a16:creationId xmlns:a16="http://schemas.microsoft.com/office/drawing/2014/main" id="{C46F345B-D023-4D67-A001-79597CFF8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76825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一个看得见的循环</a:t>
            </a:r>
          </a:p>
        </p:txBody>
      </p:sp>
      <p:sp>
        <p:nvSpPr>
          <p:cNvPr id="11" name="intro-body-1">
            <a:extLst xmlns:a="http://schemas.openxmlformats.org/drawingml/2006/main">
              <a:ext uri="{FF2B5EF4-FFF2-40B4-BE49-F238E27FC236}">
                <a16:creationId xmlns:a16="http://schemas.microsoft.com/office/drawing/2014/main" id="{44248558-B925-4205-BAC0-2C596233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105400"/>
            <a:ext cx="7762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模型决定调用，应用执行，再把结果交回模型</a:t>
            </a:r>
          </a:p>
        </p:txBody>
      </p:sp>
      <p:sp>
        <p:nvSpPr>
          <p:cNvPr id="12" name="takeaway">
            <a:extLst xmlns:a="http://schemas.openxmlformats.org/drawingml/2006/main">
              <a:ext uri="{FF2B5EF4-FFF2-40B4-BE49-F238E27FC236}">
                <a16:creationId xmlns:a16="http://schemas.microsoft.com/office/drawing/2014/main" id="{45DC092B-2CCE-444D-B587-9688CC8B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24550"/>
            <a:ext cx="1076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课程 02    本机实操    三步跟练</a:t>
            </a:r>
          </a:p>
        </p:txBody>
      </p:sp>
    </p:spTree>
    <p:extLst>
      <p:ext uri="{BB962C8B-B14F-4D97-AF65-F5344CB8AC3E}">
        <p14:creationId xmlns:p14="http://schemas.microsoft.com/office/powerpoint/2010/main" val="13810860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81AB46-9528-4B83-B335-382ED2C07E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3919430a58464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3210097A-0202-4F87-BAA6-C4BB0A0F6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233C492C-155E-4B1A-BE2A-2F0258756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02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235325CF-4B4F-416C-B5FC-FED593AD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55EAD3A8-4633-4C7A-9366-6E7067F4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今天要完成的小应用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DF53DAF4-473F-4E16-9DF6-5A050D8F1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问一句“2026 年 10 月有几个工作日”，看到它查数据后回答</a:t>
            </a:r>
          </a:p>
        </p:txBody>
      </p:sp>
      <p:sp>
        <p:nvSpPr>
          <p:cNvPr id="7" name="item-label-0">
            <a:extLst xmlns:a="http://schemas.openxmlformats.org/drawingml/2006/main">
              <a:ext uri="{FF2B5EF4-FFF2-40B4-BE49-F238E27FC236}">
                <a16:creationId xmlns:a16="http://schemas.microsoft.com/office/drawing/2014/main" id="{9D32E6B4-E0C4-4284-A66F-29406734C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146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01  查询 API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9356C927-58DE-425C-82FD-05999A27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5336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输入年份、月份，返回准确的日历计算结果</a:t>
            </a:r>
          </a:p>
        </p:txBody>
      </p:sp>
      <p:sp>
        <p:nvSpPr>
          <p:cNvPr id="9" name="item-rule-0">
            <a:extLst xmlns:a="http://schemas.openxmlformats.org/drawingml/2006/main">
              <a:ext uri="{FF2B5EF4-FFF2-40B4-BE49-F238E27FC236}">
                <a16:creationId xmlns:a16="http://schemas.microsoft.com/office/drawing/2014/main" id="{907489E4-51B7-46E5-909E-ED45E6557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242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label-1">
            <a:extLst xmlns:a="http://schemas.openxmlformats.org/drawingml/2006/main">
              <a:ext uri="{FF2B5EF4-FFF2-40B4-BE49-F238E27FC236}">
                <a16:creationId xmlns:a16="http://schemas.microsoft.com/office/drawing/2014/main" id="{0C9963A0-007E-47FE-A1FE-32542775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433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02  对话 AI</a:t>
            </a:r>
          </a:p>
        </p:txBody>
      </p:sp>
      <p:sp>
        <p:nvSpPr>
          <p:cNvPr id="11" name="item-body-1">
            <a:extLst xmlns:a="http://schemas.openxmlformats.org/drawingml/2006/main">
              <a:ext uri="{FF2B5EF4-FFF2-40B4-BE49-F238E27FC236}">
                <a16:creationId xmlns:a16="http://schemas.microsoft.com/office/drawing/2014/main" id="{1D8EABD6-3F84-46E5-AE6F-8FEBBCAB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5623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在网页中连续聊天，后端连接自己的模型服务</a:t>
            </a:r>
          </a:p>
        </p:txBody>
      </p:sp>
      <p:sp>
        <p:nvSpPr>
          <p:cNvPr id="12" name="item-rule-1">
            <a:extLst xmlns:a="http://schemas.openxmlformats.org/drawingml/2006/main">
              <a:ext uri="{FF2B5EF4-FFF2-40B4-BE49-F238E27FC236}">
                <a16:creationId xmlns:a16="http://schemas.microsoft.com/office/drawing/2014/main" id="{4EDEC772-9B9E-4C05-AE85-6346A5267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529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item-label-2">
            <a:extLst xmlns:a="http://schemas.openxmlformats.org/drawingml/2006/main">
              <a:ext uri="{FF2B5EF4-FFF2-40B4-BE49-F238E27FC236}">
                <a16:creationId xmlns:a16="http://schemas.microsoft.com/office/drawing/2014/main" id="{135B62D6-CB9B-42FD-9BC8-6ACDA81C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03  Agentic 循环</a:t>
            </a:r>
          </a:p>
        </p:txBody>
      </p:sp>
      <p:sp>
        <p:nvSpPr>
          <p:cNvPr id="14" name="item-body-2">
            <a:extLst xmlns:a="http://schemas.openxmlformats.org/drawingml/2006/main">
              <a:ext uri="{FF2B5EF4-FFF2-40B4-BE49-F238E27FC236}">
                <a16:creationId xmlns:a16="http://schemas.microsoft.com/office/drawing/2014/main" id="{798672CA-4B6C-413F-B1E5-0B20605D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5910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模型选择工具，应用调用 API，模型根据结果回答</a:t>
            </a:r>
          </a:p>
        </p:txBody>
      </p:sp>
      <p:sp>
        <p:nvSpPr>
          <p:cNvPr id="15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DFF812EE-7B2C-46E9-BDF5-F1D468EF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akeaway">
            <a:extLst xmlns:a="http://schemas.openxmlformats.org/drawingml/2006/main">
              <a:ext uri="{FF2B5EF4-FFF2-40B4-BE49-F238E27FC236}">
                <a16:creationId xmlns:a16="http://schemas.microsoft.com/office/drawing/2014/main" id="{817AD3BC-55F2-4FE9-9BA2-CAF7F6831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前两步准备能力，第三步把它们接成循环</a:t>
            </a:r>
          </a:p>
        </p:txBody>
      </p:sp>
    </p:spTree>
    <p:extLst>
      <p:ext uri="{BB962C8B-B14F-4D97-AF65-F5344CB8AC3E}">
        <p14:creationId xmlns:p14="http://schemas.microsoft.com/office/powerpoint/2010/main" val="8263050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C69508-AED2-4347-BA03-37EBB727BB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99058110b7476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5236ACD9-F53A-48AD-ACC2-25B7D07E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25681A74-74D3-48A0-9D78-79340EB5C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03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F9502608-B052-48B2-975D-92A1BA9D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1B36FA9C-4C7D-4049-8A83-EB70C444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开始前的准备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ABD845CB-0360-4D74-BD23-7F345B158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你准备 Qoder、空文件夹和模型服务信息，环境由 Qoder 处理</a:t>
            </a:r>
          </a:p>
        </p:txBody>
      </p:sp>
      <p:sp>
        <p:nvSpPr>
          <p:cNvPr id="7" name="item-label-0">
            <a:extLst xmlns:a="http://schemas.openxmlformats.org/drawingml/2006/main">
              <a:ext uri="{FF2B5EF4-FFF2-40B4-BE49-F238E27FC236}">
                <a16:creationId xmlns:a16="http://schemas.microsoft.com/office/drawing/2014/main" id="{4DC192E8-4F33-476A-B359-D32274F8E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146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你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12D568C1-61D6-4A10-877B-EDDA8F31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5336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描述目标，配置本机密钥，检查每步结果</a:t>
            </a:r>
          </a:p>
        </p:txBody>
      </p:sp>
      <p:sp>
        <p:nvSpPr>
          <p:cNvPr id="9" name="item-rule-0">
            <a:extLst xmlns:a="http://schemas.openxmlformats.org/drawingml/2006/main">
              <a:ext uri="{FF2B5EF4-FFF2-40B4-BE49-F238E27FC236}">
                <a16:creationId xmlns:a16="http://schemas.microsoft.com/office/drawing/2014/main" id="{9858D4BE-CFFA-4DEF-897E-C18FC8CE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242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label-1">
            <a:extLst xmlns:a="http://schemas.openxmlformats.org/drawingml/2006/main">
              <a:ext uri="{FF2B5EF4-FFF2-40B4-BE49-F238E27FC236}">
                <a16:creationId xmlns:a16="http://schemas.microsoft.com/office/drawing/2014/main" id="{319D87EA-4C50-4ABE-BA8D-2E6BE0E25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433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Qoder</a:t>
            </a:r>
          </a:p>
        </p:txBody>
      </p:sp>
      <p:sp>
        <p:nvSpPr>
          <p:cNvPr id="11" name="item-body-1">
            <a:extLst xmlns:a="http://schemas.openxmlformats.org/drawingml/2006/main">
              <a:ext uri="{FF2B5EF4-FFF2-40B4-BE49-F238E27FC236}">
                <a16:creationId xmlns:a16="http://schemas.microsoft.com/office/drawing/2014/main" id="{AC230E92-D413-4341-B98F-6BEDF2C3B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5623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生成代码、安装依赖、启动应用、协助修复</a:t>
            </a:r>
          </a:p>
        </p:txBody>
      </p:sp>
      <p:sp>
        <p:nvSpPr>
          <p:cNvPr id="12" name="item-rule-1">
            <a:extLst xmlns:a="http://schemas.openxmlformats.org/drawingml/2006/main">
              <a:ext uri="{FF2B5EF4-FFF2-40B4-BE49-F238E27FC236}">
                <a16:creationId xmlns:a16="http://schemas.microsoft.com/office/drawing/2014/main" id="{C43230B4-2C04-4261-A278-93D8AF43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529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item-label-2">
            <a:extLst xmlns:a="http://schemas.openxmlformats.org/drawingml/2006/main">
              <a:ext uri="{FF2B5EF4-FFF2-40B4-BE49-F238E27FC236}">
                <a16:creationId xmlns:a16="http://schemas.microsoft.com/office/drawing/2014/main" id="{5BBF1C43-FA3B-4641-98A2-3FFAC86E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你的应用</a:t>
            </a:r>
          </a:p>
        </p:txBody>
      </p:sp>
      <p:sp>
        <p:nvSpPr>
          <p:cNvPr id="14" name="item-body-2">
            <a:extLst xmlns:a="http://schemas.openxmlformats.org/drawingml/2006/main">
              <a:ext uri="{FF2B5EF4-FFF2-40B4-BE49-F238E27FC236}">
                <a16:creationId xmlns:a16="http://schemas.microsoft.com/office/drawing/2014/main" id="{62360BD7-2AF1-4A28-A152-53A88308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5910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后端调用模型，执行工具，把调用记录显示出来</a:t>
            </a:r>
          </a:p>
        </p:txBody>
      </p:sp>
      <p:sp>
        <p:nvSpPr>
          <p:cNvPr id="15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CDDFB0C1-CA75-4FB3-89EE-C994C09FB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akeaway">
            <a:extLst xmlns:a="http://schemas.openxmlformats.org/drawingml/2006/main">
              <a:ext uri="{FF2B5EF4-FFF2-40B4-BE49-F238E27FC236}">
                <a16:creationId xmlns:a16="http://schemas.microsoft.com/office/drawing/2014/main" id="{443EB659-78B3-4C70-AA31-DBEE07501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第一步无需模型密钥；第二步再配置你选择的模型服务</a:t>
            </a:r>
          </a:p>
        </p:txBody>
      </p:sp>
    </p:spTree>
    <p:extLst>
      <p:ext uri="{BB962C8B-B14F-4D97-AF65-F5344CB8AC3E}">
        <p14:creationId xmlns:p14="http://schemas.microsoft.com/office/powerpoint/2010/main" val="9080938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DB76E4-3AF0-4B26-B660-195CE2639D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5d7404737141e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3ACC4C54-8C61-4EFB-96EB-BD9BAC95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49C8C70D-00D2-4B9E-80F2-31CAD7B1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04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99904BA0-7E84-4C52-ADD1-A03D16DBE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6D649ADB-152B-4AA1-94C9-6A542FDD3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为什么这次选择 FastAPI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CAC5B419-8F0D-4203-8F08-8C6A659D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优先选容易验证、便于定位问题的工具</a:t>
            </a:r>
          </a:p>
        </p:txBody>
      </p:sp>
      <p:sp>
        <p:nvSpPr>
          <p:cNvPr id="7" name="item-label-0">
            <a:extLst xmlns:a="http://schemas.openxmlformats.org/drawingml/2006/main">
              <a:ext uri="{FF2B5EF4-FFF2-40B4-BE49-F238E27FC236}">
                <a16:creationId xmlns:a16="http://schemas.microsoft.com/office/drawing/2014/main" id="{C9FA4385-EC37-499B-8C24-28AB9584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146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Swagger UI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8E592C46-BC4B-46D3-8082-0B7F42ED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5336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浏览器里填参数、发请求、看返回</a:t>
            </a:r>
          </a:p>
        </p:txBody>
      </p:sp>
      <p:sp>
        <p:nvSpPr>
          <p:cNvPr id="9" name="item-rule-0">
            <a:extLst xmlns:a="http://schemas.openxmlformats.org/drawingml/2006/main">
              <a:ext uri="{FF2B5EF4-FFF2-40B4-BE49-F238E27FC236}">
                <a16:creationId xmlns:a16="http://schemas.microsoft.com/office/drawing/2014/main" id="{D28C2A2B-DBD7-4496-B9CE-88BE8AB3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242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label-1">
            <a:extLst xmlns:a="http://schemas.openxmlformats.org/drawingml/2006/main">
              <a:ext uri="{FF2B5EF4-FFF2-40B4-BE49-F238E27FC236}">
                <a16:creationId xmlns:a16="http://schemas.microsoft.com/office/drawing/2014/main" id="{50A94599-7F27-44D9-AABE-A1F12C0C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433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OpenAPI</a:t>
            </a:r>
          </a:p>
        </p:txBody>
      </p:sp>
      <p:sp>
        <p:nvSpPr>
          <p:cNvPr id="11" name="item-body-1">
            <a:extLst xmlns:a="http://schemas.openxmlformats.org/drawingml/2006/main">
              <a:ext uri="{FF2B5EF4-FFF2-40B4-BE49-F238E27FC236}">
                <a16:creationId xmlns:a16="http://schemas.microsoft.com/office/drawing/2014/main" id="{F8435455-24DE-4738-91C5-5526E95B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5623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接口说明随代码生成，Qoder 可据此接入</a:t>
            </a:r>
          </a:p>
        </p:txBody>
      </p:sp>
      <p:sp>
        <p:nvSpPr>
          <p:cNvPr id="12" name="item-rule-1">
            <a:extLst xmlns:a="http://schemas.openxmlformats.org/drawingml/2006/main">
              <a:ext uri="{FF2B5EF4-FFF2-40B4-BE49-F238E27FC236}">
                <a16:creationId xmlns:a16="http://schemas.microsoft.com/office/drawing/2014/main" id="{475FA893-AB46-4DFE-8330-FF78CAB3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529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item-label-2">
            <a:extLst xmlns:a="http://schemas.openxmlformats.org/drawingml/2006/main">
              <a:ext uri="{FF2B5EF4-FFF2-40B4-BE49-F238E27FC236}">
                <a16:creationId xmlns:a16="http://schemas.microsoft.com/office/drawing/2014/main" id="{E7736E66-561C-4D9D-AD0A-164DBD17E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输入校验</a:t>
            </a:r>
          </a:p>
        </p:txBody>
      </p:sp>
      <p:sp>
        <p:nvSpPr>
          <p:cNvPr id="14" name="item-body-2">
            <a:extLst xmlns:a="http://schemas.openxmlformats.org/drawingml/2006/main">
              <a:ext uri="{FF2B5EF4-FFF2-40B4-BE49-F238E27FC236}">
                <a16:creationId xmlns:a16="http://schemas.microsoft.com/office/drawing/2014/main" id="{CB14D69F-DEF0-47B3-9396-C98B9D64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5910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错误参数给出反馈，让 Qoder 据此修复</a:t>
            </a:r>
          </a:p>
        </p:txBody>
      </p:sp>
      <p:sp>
        <p:nvSpPr>
          <p:cNvPr id="15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709AAF73-895D-4875-9FBF-F9569ED7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akeaway">
            <a:extLst xmlns:a="http://schemas.openxmlformats.org/drawingml/2006/main">
              <a:ext uri="{FF2B5EF4-FFF2-40B4-BE49-F238E27FC236}">
                <a16:creationId xmlns:a16="http://schemas.microsoft.com/office/drawing/2014/main" id="{FC90B3B3-804A-409D-94BB-D6E5D2597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把实现变成能检查的交付物，有助于与 AI 协作</a:t>
            </a:r>
          </a:p>
        </p:txBody>
      </p:sp>
    </p:spTree>
    <p:extLst>
      <p:ext uri="{BB962C8B-B14F-4D97-AF65-F5344CB8AC3E}">
        <p14:creationId xmlns:p14="http://schemas.microsoft.com/office/powerpoint/2010/main" val="9649877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27BF35-4D64-4E0F-A372-23A59EE1A5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399f9e611f44d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012CCA8A-6B9F-4F40-80B2-8C47CCBF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F361F53C-F470-468D-A20C-CE5EDF37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05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B8ABF9C0-7E28-41CA-B10F-BFC60A29D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E55074F5-DD9A-49D4-AE1B-2B3EE9B4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第一步：在 Swagger 里发出请求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778F9B72-B20C-4245-98D4-3F26007F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Qoder 启动服务后，打开它给出的 /docs 地址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119DFA-A261-443C-8ED2-43F5617ACC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dcf590b97743bb"/>
          <a:stretch xmlns:a="http://schemas.openxmlformats.org/drawingml/2006/main"/>
        </p:blipFill>
        <p:spPr>
          <a:xfrm xmlns:a="http://schemas.openxmlformats.org/drawingml/2006/main">
            <a:off x="1202288" y="2266950"/>
            <a:ext cx="6606073" cy="3429000"/>
          </a:xfrm>
          <a:prstGeom xmlns:a="http://schemas.openxmlformats.org/drawingml/2006/main" prst="rect">
            <a:avLst/>
          </a:prstGeom>
        </p:spPr>
      </p:pic>
      <p:sp>
        <p:nvSpPr>
          <p:cNvPr id="8" name="screen-label-0">
            <a:extLst xmlns:a="http://schemas.openxmlformats.org/drawingml/2006/main">
              <a:ext uri="{FF2B5EF4-FFF2-40B4-BE49-F238E27FC236}">
                <a16:creationId xmlns:a16="http://schemas.microsoft.com/office/drawing/2014/main" id="{E8DC245F-F9F1-4220-BC19-BCAE32D8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45745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1  展开接口</a:t>
            </a:r>
          </a:p>
        </p:txBody>
      </p:sp>
      <p:sp>
        <p:nvSpPr>
          <p:cNvPr id="9" name="screen-detail-0">
            <a:extLst xmlns:a="http://schemas.openxmlformats.org/drawingml/2006/main">
              <a:ext uri="{FF2B5EF4-FFF2-40B4-BE49-F238E27FC236}">
                <a16:creationId xmlns:a16="http://schemas.microsoft.com/office/drawing/2014/main" id="{CC2EBEC7-AE10-49AD-B63C-B112E7D9D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847975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找到 GET /workdays</a:t>
            </a:r>
          </a:p>
        </p:txBody>
      </p:sp>
      <p:sp>
        <p:nvSpPr>
          <p:cNvPr id="10" name="screen-label-1">
            <a:extLst xmlns:a="http://schemas.openxmlformats.org/drawingml/2006/main">
              <a:ext uri="{FF2B5EF4-FFF2-40B4-BE49-F238E27FC236}">
                <a16:creationId xmlns:a16="http://schemas.microsoft.com/office/drawing/2014/main" id="{8F3FA3EE-E276-4677-8B8B-F60C6ECE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4766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2  Try it out</a:t>
            </a:r>
          </a:p>
        </p:txBody>
      </p:sp>
      <p:sp>
        <p:nvSpPr>
          <p:cNvPr id="11" name="screen-detail-1">
            <a:extLst xmlns:a="http://schemas.openxmlformats.org/drawingml/2006/main">
              <a:ext uri="{FF2B5EF4-FFF2-40B4-BE49-F238E27FC236}">
                <a16:creationId xmlns:a16="http://schemas.microsoft.com/office/drawing/2014/main" id="{A5638A02-11B5-451A-A9D7-7A517F14E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8671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year 填 2026，month 填 10</a:t>
            </a:r>
          </a:p>
        </p:txBody>
      </p:sp>
      <p:sp>
        <p:nvSpPr>
          <p:cNvPr id="12" name="screen-label-2">
            <a:extLst xmlns:a="http://schemas.openxmlformats.org/drawingml/2006/main">
              <a:ext uri="{FF2B5EF4-FFF2-40B4-BE49-F238E27FC236}">
                <a16:creationId xmlns:a16="http://schemas.microsoft.com/office/drawing/2014/main" id="{58F75B18-60B8-4765-B4FE-A8F5171F3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4958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3  Execute</a:t>
            </a:r>
          </a:p>
        </p:txBody>
      </p:sp>
      <p:sp>
        <p:nvSpPr>
          <p:cNvPr id="13" name="screen-detail-2">
            <a:extLst xmlns:a="http://schemas.openxmlformats.org/drawingml/2006/main">
              <a:ext uri="{FF2B5EF4-FFF2-40B4-BE49-F238E27FC236}">
                <a16:creationId xmlns:a16="http://schemas.microsoft.com/office/drawing/2014/main" id="{4033613B-41CF-4C43-B415-BCA92FD4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886325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点击后才真正发送请求</a:t>
            </a:r>
          </a:p>
        </p:txBody>
      </p:sp>
      <p:sp>
        <p:nvSpPr>
          <p:cNvPr id="14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5AE0389B-053C-49D7-AF7C-CDA3874C0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akeaway">
            <a:extLst xmlns:a="http://schemas.openxmlformats.org/drawingml/2006/main">
              <a:ext uri="{FF2B5EF4-FFF2-40B4-BE49-F238E27FC236}">
                <a16:creationId xmlns:a16="http://schemas.microsoft.com/office/drawing/2014/main" id="{871738E8-EECB-4E40-8E90-40E534EA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不用写调用代码，也能亲手验证 API</a:t>
            </a:r>
          </a:p>
        </p:txBody>
      </p:sp>
    </p:spTree>
    <p:extLst>
      <p:ext uri="{BB962C8B-B14F-4D97-AF65-F5344CB8AC3E}">
        <p14:creationId xmlns:p14="http://schemas.microsoft.com/office/powerpoint/2010/main" val="7865948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4665E2-4997-4F77-9D26-FE583A3327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760ef2fd6542d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4DA49CDD-DB16-4D51-A44A-371BF7FE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1EA32AF7-8583-4F2E-A863-D2DF81263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06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4590C8D8-8BCA-418B-91DF-6F09674B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3B9E47D1-4AD5-47BD-8213-F5BEED3BC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看到什么，才算第一步完成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ECAA9D31-F4D4-49CB-8E38-9607A57F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在同一页面往下看 Server response 和 Response body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58C1C6-5078-4A70-8340-4F86A22207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7d59ff50e54519"/>
          <a:stretch xmlns:a="http://schemas.openxmlformats.org/drawingml/2006/main"/>
        </p:blipFill>
        <p:spPr>
          <a:xfrm xmlns:a="http://schemas.openxmlformats.org/drawingml/2006/main">
            <a:off x="1202288" y="2266950"/>
            <a:ext cx="6606073" cy="3429000"/>
          </a:xfrm>
          <a:prstGeom xmlns:a="http://schemas.openxmlformats.org/drawingml/2006/main" prst="rect">
            <a:avLst/>
          </a:prstGeom>
        </p:spPr>
      </p:pic>
      <p:sp>
        <p:nvSpPr>
          <p:cNvPr id="8" name="screen-label-0">
            <a:extLst xmlns:a="http://schemas.openxmlformats.org/drawingml/2006/main">
              <a:ext uri="{FF2B5EF4-FFF2-40B4-BE49-F238E27FC236}">
                <a16:creationId xmlns:a16="http://schemas.microsoft.com/office/drawing/2014/main" id="{5CD82079-42AF-4E67-87ED-EDFA80E48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45745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HTTP 200</a:t>
            </a:r>
          </a:p>
        </p:txBody>
      </p:sp>
      <p:sp>
        <p:nvSpPr>
          <p:cNvPr id="9" name="screen-detail-0">
            <a:extLst xmlns:a="http://schemas.openxmlformats.org/drawingml/2006/main">
              <a:ext uri="{FF2B5EF4-FFF2-40B4-BE49-F238E27FC236}">
                <a16:creationId xmlns:a16="http://schemas.microsoft.com/office/drawing/2014/main" id="{4609FDCA-C8DC-4337-8398-C0237AB9D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847975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本次请求处理成功</a:t>
            </a:r>
          </a:p>
        </p:txBody>
      </p:sp>
      <p:sp>
        <p:nvSpPr>
          <p:cNvPr id="10" name="screen-label-1">
            <a:extLst xmlns:a="http://schemas.openxmlformats.org/drawingml/2006/main">
              <a:ext uri="{FF2B5EF4-FFF2-40B4-BE49-F238E27FC236}">
                <a16:creationId xmlns:a16="http://schemas.microsoft.com/office/drawing/2014/main" id="{7AC81AD5-6342-4371-B5F6-223661C1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4766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workday_count: 18</a:t>
            </a:r>
          </a:p>
        </p:txBody>
      </p:sp>
      <p:sp>
        <p:nvSpPr>
          <p:cNvPr id="11" name="screen-detail-1">
            <a:extLst xmlns:a="http://schemas.openxmlformats.org/drawingml/2006/main">
              <a:ext uri="{FF2B5EF4-FFF2-40B4-BE49-F238E27FC236}">
                <a16:creationId xmlns:a16="http://schemas.microsoft.com/office/drawing/2014/main" id="{BFE02841-A73D-4F22-9139-215822874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8671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2026 年 10 月工作日数量</a:t>
            </a:r>
          </a:p>
        </p:txBody>
      </p:sp>
      <p:sp>
        <p:nvSpPr>
          <p:cNvPr id="12" name="screen-label-2">
            <a:extLst xmlns:a="http://schemas.openxmlformats.org/drawingml/2006/main">
              <a:ext uri="{FF2B5EF4-FFF2-40B4-BE49-F238E27FC236}">
                <a16:creationId xmlns:a16="http://schemas.microsoft.com/office/drawing/2014/main" id="{146CA2CD-AC31-4B89-B83B-CA06EF7C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4958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补班日期</a:t>
            </a:r>
          </a:p>
        </p:txBody>
      </p:sp>
      <p:sp>
        <p:nvSpPr>
          <p:cNvPr id="13" name="screen-detail-2">
            <a:extLst xmlns:a="http://schemas.openxmlformats.org/drawingml/2006/main">
              <a:ext uri="{FF2B5EF4-FFF2-40B4-BE49-F238E27FC236}">
                <a16:creationId xmlns:a16="http://schemas.microsoft.com/office/drawing/2014/main" id="{70B27CE9-DAB5-4DD5-B15C-599D95CD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886325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包含 2026-10-10</a:t>
            </a:r>
          </a:p>
        </p:txBody>
      </p:sp>
      <p:sp>
        <p:nvSpPr>
          <p:cNvPr id="14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D0FF3AEB-C3DB-4FB9-9D61-F8FE2ADD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akeaway">
            <a:extLst xmlns:a="http://schemas.openxmlformats.org/drawingml/2006/main">
              <a:ext uri="{FF2B5EF4-FFF2-40B4-BE49-F238E27FC236}">
                <a16:creationId xmlns:a16="http://schemas.microsoft.com/office/drawing/2014/main" id="{33AC8440-E41F-459D-8888-6B20C8C5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再查 2026 年 2 月，应为 16 天；月份 13 应报错</a:t>
            </a:r>
          </a:p>
        </p:txBody>
      </p:sp>
    </p:spTree>
    <p:extLst>
      <p:ext uri="{BB962C8B-B14F-4D97-AF65-F5344CB8AC3E}">
        <p14:creationId xmlns:p14="http://schemas.microsoft.com/office/powerpoint/2010/main" val="14192723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50D493-ACF8-43C2-A3F7-4EF2D967B2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d813f08974cc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CB1D9A69-B9AF-449A-96CE-0C16F265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8CBEE03A-52D1-4722-B2D4-FA23F37D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07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DBB7C499-72DE-4C05-9AC8-97F07BF66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A126F645-FF5C-4F8F-8877-D6AB9F5B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调用模型需要哪几项信息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CB7F1BA5-2EAD-4C59-958F-381AEE507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向所选服务商取得配置，交由应用后端使用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7B9640-696D-4044-83F3-C6A4C8E9EDC8}"/>
              </a:ext>
            </a:extLst>
          </p:cNvPr>
          <p:cNvGraphicFramePr/>
          <p:nvPr/>
        </p:nvGraphicFramePr>
        <p:xfrm>
          <a:off xmlns:a="http://schemas.openxmlformats.org/drawingml/2006/main" x="457200" y="2381250"/>
          <a:ext xmlns:a="http://schemas.openxmlformats.org/drawingml/2006/main" cx="11277600" cy="3086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14800"/>
                <a:gridCol w="3905250"/>
                <a:gridCol w="3257550"/>
              </a:tblGrid>
              <a:tr h="457200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项目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作用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在哪里填写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</a:tr>
              <a:tr h="657225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Base URL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把请求发到哪里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LLM_BASE_URL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API Key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凭证，关联权限和计费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LLM_API_KEY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Model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调用哪个模型的准确编号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LLM_MODEL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协议与能力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Chat Completions；第三步需工具调用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查服务商文档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BCA1D764-EA9F-4554-8394-EB32A7632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akeaway">
            <a:extLst xmlns:a="http://schemas.openxmlformats.org/drawingml/2006/main">
              <a:ext uri="{FF2B5EF4-FFF2-40B4-BE49-F238E27FC236}">
                <a16:creationId xmlns:a16="http://schemas.microsoft.com/office/drawing/2014/main" id="{5344F1E7-AA38-457F-87F5-D17DA0244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兼容格式不等于能力完全相同；DeepSeek 是本课实测示例</a:t>
            </a:r>
          </a:p>
        </p:txBody>
      </p:sp>
    </p:spTree>
    <p:extLst>
      <p:ext uri="{BB962C8B-B14F-4D97-AF65-F5344CB8AC3E}">
        <p14:creationId xmlns:p14="http://schemas.microsoft.com/office/powerpoint/2010/main" val="1488783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9D3FFC-4DFC-4B3C-983F-DBDCA1046A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82266da6854fe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B6FA87EA-3FF4-4A27-8886-EA6BD6A1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641CE101-019B-4C71-BA98-29542EF5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08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C3A538F1-FD73-4EA9-B431-ACD2120F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35F38FD4-7F37-4BE5-BDE9-D417339E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第二步：能连续对话的 AI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F1C5A1B0-2F91-4031-95C5-B2E66258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使用你选择的兼容模型服务，先验证普通聊天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1F255C-5146-4A31-B6AD-F2CFCC6E04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a0a3ebeba34c13"/>
          <a:stretch xmlns:a="http://schemas.openxmlformats.org/drawingml/2006/main"/>
        </p:blipFill>
        <p:spPr>
          <a:xfrm xmlns:a="http://schemas.openxmlformats.org/drawingml/2006/main">
            <a:off x="1838325" y="2266950"/>
            <a:ext cx="5334000" cy="3429000"/>
          </a:xfrm>
          <a:prstGeom xmlns:a="http://schemas.openxmlformats.org/drawingml/2006/main" prst="rect">
            <a:avLst/>
          </a:prstGeom>
        </p:spPr>
      </p:pic>
      <p:sp>
        <p:nvSpPr>
          <p:cNvPr id="8" name="screen-label-0">
            <a:extLst xmlns:a="http://schemas.openxmlformats.org/drawingml/2006/main">
              <a:ext uri="{FF2B5EF4-FFF2-40B4-BE49-F238E27FC236}">
                <a16:creationId xmlns:a16="http://schemas.microsoft.com/office/drawing/2014/main" id="{5518A3FA-992D-4B81-9F68-283E26DE6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45745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连续对话</a:t>
            </a:r>
          </a:p>
        </p:txBody>
      </p:sp>
      <p:sp>
        <p:nvSpPr>
          <p:cNvPr id="9" name="screen-detail-0">
            <a:extLst xmlns:a="http://schemas.openxmlformats.org/drawingml/2006/main">
              <a:ext uri="{FF2B5EF4-FFF2-40B4-BE49-F238E27FC236}">
                <a16:creationId xmlns:a16="http://schemas.microsoft.com/office/drawing/2014/main" id="{5FFC6650-D5FF-4DD2-8401-30F689D3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847975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我叫小林 → 我叫什么</a:t>
            </a:r>
          </a:p>
        </p:txBody>
      </p:sp>
      <p:sp>
        <p:nvSpPr>
          <p:cNvPr id="10" name="screen-label-1">
            <a:extLst xmlns:a="http://schemas.openxmlformats.org/drawingml/2006/main">
              <a:ext uri="{FF2B5EF4-FFF2-40B4-BE49-F238E27FC236}">
                <a16:creationId xmlns:a16="http://schemas.microsoft.com/office/drawing/2014/main" id="{1BA3880A-01A7-4B9F-A0A4-4893E053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4766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新建对话</a:t>
            </a:r>
          </a:p>
        </p:txBody>
      </p:sp>
      <p:sp>
        <p:nvSpPr>
          <p:cNvPr id="11" name="screen-detail-1">
            <a:extLst xmlns:a="http://schemas.openxmlformats.org/drawingml/2006/main">
              <a:ext uri="{FF2B5EF4-FFF2-40B4-BE49-F238E27FC236}">
                <a16:creationId xmlns:a16="http://schemas.microsoft.com/office/drawing/2014/main" id="{2E16D91C-36F3-4E39-83F2-4789F9B58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8671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再问名字，应不再记得</a:t>
            </a:r>
          </a:p>
        </p:txBody>
      </p:sp>
      <p:sp>
        <p:nvSpPr>
          <p:cNvPr id="12" name="screen-label-2">
            <a:extLst xmlns:a="http://schemas.openxmlformats.org/drawingml/2006/main">
              <a:ext uri="{FF2B5EF4-FFF2-40B4-BE49-F238E27FC236}">
                <a16:creationId xmlns:a16="http://schemas.microsoft.com/office/drawing/2014/main" id="{B9E79485-6D05-4661-820F-9A0401FBF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4958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尚未接工具</a:t>
            </a:r>
          </a:p>
        </p:txBody>
      </p:sp>
      <p:sp>
        <p:nvSpPr>
          <p:cNvPr id="13" name="screen-detail-2">
            <a:extLst xmlns:a="http://schemas.openxmlformats.org/drawingml/2006/main">
              <a:ext uri="{FF2B5EF4-FFF2-40B4-BE49-F238E27FC236}">
                <a16:creationId xmlns:a16="http://schemas.microsoft.com/office/drawing/2014/main" id="{8A65E7B2-1054-44CB-B38A-3D892A921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886325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工作日答案暂不能作依据</a:t>
            </a:r>
          </a:p>
        </p:txBody>
      </p:sp>
      <p:sp>
        <p:nvSpPr>
          <p:cNvPr id="14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2F9773DB-5564-456F-A6C2-1E9CC1FE3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akeaway">
            <a:extLst xmlns:a="http://schemas.openxmlformats.org/drawingml/2006/main">
              <a:ext uri="{FF2B5EF4-FFF2-40B4-BE49-F238E27FC236}">
                <a16:creationId xmlns:a16="http://schemas.microsoft.com/office/drawing/2014/main" id="{E8699A4C-C1F6-4327-B060-5FB429FB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聊天页面已连上模型，下一步再赋予它查询能力</a:t>
            </a:r>
          </a:p>
        </p:txBody>
      </p:sp>
    </p:spTree>
    <p:extLst>
      <p:ext uri="{BB962C8B-B14F-4D97-AF65-F5344CB8AC3E}">
        <p14:creationId xmlns:p14="http://schemas.microsoft.com/office/powerpoint/2010/main" val="6794664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E6434D-6965-4BCC-83C7-C6B9C57662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65ebdb687643b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AE648E5E-79C8-472A-B97E-589ED0ED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87010AB2-6C23-4149-BC8E-64EB6A20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09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5B85DF50-945F-451C-9CEE-E0990B36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CF4A8BEF-E352-42D5-98C0-3476DA10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第三步：由模型决定调用工具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F56CBB4C-5C9C-4D1D-950F-824ED843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把工作日 API 介绍给模型，并实现收到调用后的执行逻辑</a:t>
            </a:r>
          </a:p>
        </p:txBody>
      </p:sp>
      <p:sp>
        <p:nvSpPr>
          <p:cNvPr id="7" name="prompt-label">
            <a:extLst xmlns:a="http://schemas.openxmlformats.org/drawingml/2006/main">
              <a:ext uri="{FF2B5EF4-FFF2-40B4-BE49-F238E27FC236}">
                <a16:creationId xmlns:a16="http://schemas.microsoft.com/office/drawing/2014/main" id="{5895833B-1743-49BF-9762-0FA426CCC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90775"/>
            <a:ext cx="11277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给 Qoder 的提示词</a:t>
            </a:r>
          </a:p>
        </p:txBody>
      </p:sp>
      <p:sp>
        <p:nvSpPr>
          <p:cNvPr id="8" name="prompt">
            <a:extLst xmlns:a="http://schemas.openxmlformats.org/drawingml/2006/main">
              <a:ext uri="{FF2B5EF4-FFF2-40B4-BE49-F238E27FC236}">
                <a16:creationId xmlns:a16="http://schemas.microsoft.com/office/drawing/2014/main" id="{BFC755A5-3796-4774-9F70-7426CDD43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0"/>
            <a:ext cx="112776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把第一步工作日 API 注册成聊天 AI 的 function tool，由模型决定调用，不用关键词分支。收到 tool call 后实际 HTTP 请求该 API，再把结果作为 tool 消息交回模型，最多 3 轮工具调用。页面显示工具名、参数、HTTP 请求、工具结果和最终回答，保留普通聊天模式作对照。缺年份先追问，API 失败说明原因，不猜数据。启动并用 2026 年 10 月验证。</a:t>
            </a:r>
          </a:p>
        </p:txBody>
      </p:sp>
      <p:sp>
        <p:nvSpPr>
          <p:cNvPr id="9" name="divider">
            <a:extLst xmlns:a="http://schemas.openxmlformats.org/drawingml/2006/main">
              <a:ext uri="{FF2B5EF4-FFF2-40B4-BE49-F238E27FC236}">
                <a16:creationId xmlns:a16="http://schemas.microsoft.com/office/drawing/2014/main" id="{F9013431-3340-4A69-8266-A7E82072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863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expected-label">
            <a:extLst xmlns:a="http://schemas.openxmlformats.org/drawingml/2006/main">
              <a:ext uri="{FF2B5EF4-FFF2-40B4-BE49-F238E27FC236}">
                <a16:creationId xmlns:a16="http://schemas.microsoft.com/office/drawing/2014/main" id="{B85597AA-B05A-4DA3-993E-988FCD3D4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0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应该看到</a:t>
            </a:r>
          </a:p>
        </p:txBody>
      </p:sp>
      <p:sp>
        <p:nvSpPr>
          <p:cNvPr id="11" name="expected">
            <a:extLst xmlns:a="http://schemas.openxmlformats.org/drawingml/2006/main">
              <a:ext uri="{FF2B5EF4-FFF2-40B4-BE49-F238E27FC236}">
                <a16:creationId xmlns:a16="http://schemas.microsoft.com/office/drawing/2014/main" id="{006A74C6-5095-48E8-A01D-A1A3D93A4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143500"/>
            <a:ext cx="9696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9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18 天、10 月 10 日，以及完整调用记录</a:t>
            </a:r>
          </a:p>
        </p:txBody>
      </p:sp>
      <p:sp>
        <p:nvSpPr>
          <p:cNvPr id="12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855289D6-C69F-47F8-BFE6-2A8B9A35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akeaway">
            <a:extLst xmlns:a="http://schemas.openxmlformats.org/drawingml/2006/main">
              <a:ext uri="{FF2B5EF4-FFF2-40B4-BE49-F238E27FC236}">
                <a16:creationId xmlns:a16="http://schemas.microsoft.com/office/drawing/2014/main" id="{9DEFF4EF-83F7-420D-8D42-F37C291A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模型提出调用请求，应用代码负责执行</a:t>
            </a:r>
          </a:p>
        </p:txBody>
      </p:sp>
    </p:spTree>
    <p:extLst>
      <p:ext uri="{BB962C8B-B14F-4D97-AF65-F5344CB8AC3E}">
        <p14:creationId xmlns:p14="http://schemas.microsoft.com/office/powerpoint/2010/main" val="17425130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FA000B-DBAA-4604-A2DE-69B0F5BAE3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64d4f948014a8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E0201215-8F9D-49C8-829D-CB7A17267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DFC93BBA-2A19-4B1D-BF6D-0831D34D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10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34C0321A-F645-4220-ADC9-020CACAE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03CF6E3B-58CC-41EF-9228-6BCE6B7D2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Agentic 循环的基本框架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A4641B93-674F-4129-BB10-8FC9772F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把执行结果交回模型，让它继续决定下一步</a:t>
            </a:r>
          </a:p>
        </p:txBody>
      </p:sp>
      <p:sp>
        <p:nvSpPr>
          <p:cNvPr id="7" name="loop-label-0">
            <a:extLst xmlns:a="http://schemas.openxmlformats.org/drawingml/2006/main">
              <a:ext uri="{FF2B5EF4-FFF2-40B4-BE49-F238E27FC236}">
                <a16:creationId xmlns:a16="http://schemas.microsoft.com/office/drawing/2014/main" id="{9B95CA2B-7BCD-4D9F-9FDD-BB50575B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52675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1  用户提问</a:t>
            </a:r>
          </a:p>
        </p:txBody>
      </p:sp>
      <p:sp>
        <p:nvSpPr>
          <p:cNvPr id="8" name="loop-body-0">
            <a:extLst xmlns:a="http://schemas.openxmlformats.org/drawingml/2006/main">
              <a:ext uri="{FF2B5EF4-FFF2-40B4-BE49-F238E27FC236}">
                <a16:creationId xmlns:a16="http://schemas.microsoft.com/office/drawing/2014/main" id="{2EF2A41F-6AA7-40CD-B324-CA7B17D80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352675"/>
            <a:ext cx="7096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2026 年 10 月有几个工作日？</a:t>
            </a:r>
          </a:p>
        </p:txBody>
      </p:sp>
      <p:sp>
        <p:nvSpPr>
          <p:cNvPr id="9" name="loop-next-0">
            <a:extLst xmlns:a="http://schemas.openxmlformats.org/drawingml/2006/main">
              <a:ext uri="{FF2B5EF4-FFF2-40B4-BE49-F238E27FC236}">
                <a16:creationId xmlns:a16="http://schemas.microsoft.com/office/drawing/2014/main" id="{C4C891AD-232A-46C1-B4BC-2C70E327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6574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↓</a:t>
            </a:r>
          </a:p>
        </p:txBody>
      </p:sp>
      <p:sp>
        <p:nvSpPr>
          <p:cNvPr id="10" name="loop-label-1">
            <a:extLst xmlns:a="http://schemas.openxmlformats.org/drawingml/2006/main">
              <a:ext uri="{FF2B5EF4-FFF2-40B4-BE49-F238E27FC236}">
                <a16:creationId xmlns:a16="http://schemas.microsoft.com/office/drawing/2014/main" id="{33AB7348-1440-4C19-97E0-976225A64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81325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2  模型返回调用</a:t>
            </a:r>
          </a:p>
        </p:txBody>
      </p:sp>
      <p:sp>
        <p:nvSpPr>
          <p:cNvPr id="11" name="loop-body-1">
            <a:extLst xmlns:a="http://schemas.openxmlformats.org/drawingml/2006/main">
              <a:ext uri="{FF2B5EF4-FFF2-40B4-BE49-F238E27FC236}">
                <a16:creationId xmlns:a16="http://schemas.microsoft.com/office/drawing/2014/main" id="{B72F6D0A-D8F4-47DE-89E1-73AD88DF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981325"/>
            <a:ext cx="7096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get_workdays(year=2026, month=10)</a:t>
            </a:r>
          </a:p>
        </p:txBody>
      </p:sp>
      <p:sp>
        <p:nvSpPr>
          <p:cNvPr id="12" name="loop-next-1">
            <a:extLst xmlns:a="http://schemas.openxmlformats.org/drawingml/2006/main">
              <a:ext uri="{FF2B5EF4-FFF2-40B4-BE49-F238E27FC236}">
                <a16:creationId xmlns:a16="http://schemas.microsoft.com/office/drawing/2014/main" id="{15751DAF-12A1-4E6B-AC9A-91D93EE5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2861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↓</a:t>
            </a:r>
          </a:p>
        </p:txBody>
      </p:sp>
      <p:sp>
        <p:nvSpPr>
          <p:cNvPr id="13" name="loop-label-2">
            <a:extLst xmlns:a="http://schemas.openxmlformats.org/drawingml/2006/main">
              <a:ext uri="{FF2B5EF4-FFF2-40B4-BE49-F238E27FC236}">
                <a16:creationId xmlns:a16="http://schemas.microsoft.com/office/drawing/2014/main" id="{FB21582F-5FDD-4A5E-A390-5AB5BB82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09975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3  应用执行工具</a:t>
            </a:r>
          </a:p>
        </p:txBody>
      </p:sp>
      <p:sp>
        <p:nvSpPr>
          <p:cNvPr id="14" name="loop-body-2">
            <a:extLst xmlns:a="http://schemas.openxmlformats.org/drawingml/2006/main">
              <a:ext uri="{FF2B5EF4-FFF2-40B4-BE49-F238E27FC236}">
                <a16:creationId xmlns:a16="http://schemas.microsoft.com/office/drawing/2014/main" id="{354605F7-320D-4CAC-9CF9-FE750D56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609975"/>
            <a:ext cx="7096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HTTP 请求本机工作日 API</a:t>
            </a:r>
          </a:p>
        </p:txBody>
      </p:sp>
      <p:sp>
        <p:nvSpPr>
          <p:cNvPr id="15" name="loop-next-2">
            <a:extLst xmlns:a="http://schemas.openxmlformats.org/drawingml/2006/main">
              <a:ext uri="{FF2B5EF4-FFF2-40B4-BE49-F238E27FC236}">
                <a16:creationId xmlns:a16="http://schemas.microsoft.com/office/drawing/2014/main" id="{E55B5194-623B-464E-A365-644BDF4CB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9147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↓</a:t>
            </a:r>
          </a:p>
        </p:txBody>
      </p:sp>
      <p:sp>
        <p:nvSpPr>
          <p:cNvPr id="16" name="loop-label-3">
            <a:extLst xmlns:a="http://schemas.openxmlformats.org/drawingml/2006/main">
              <a:ext uri="{FF2B5EF4-FFF2-40B4-BE49-F238E27FC236}">
                <a16:creationId xmlns:a16="http://schemas.microsoft.com/office/drawing/2014/main" id="{FAE5DDA9-1B46-42C7-89CD-49832B178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38625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4  结果交回模型</a:t>
            </a:r>
          </a:p>
        </p:txBody>
      </p:sp>
      <p:sp>
        <p:nvSpPr>
          <p:cNvPr id="17" name="loop-body-3">
            <a:extLst xmlns:a="http://schemas.openxmlformats.org/drawingml/2006/main">
              <a:ext uri="{FF2B5EF4-FFF2-40B4-BE49-F238E27FC236}">
                <a16:creationId xmlns:a16="http://schemas.microsoft.com/office/drawing/2014/main" id="{7AE1F922-4D9D-4C60-AD98-6115E3A7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238625"/>
            <a:ext cx="7096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tool 消息：18 天，10 月 10 日补班</a:t>
            </a:r>
          </a:p>
        </p:txBody>
      </p:sp>
      <p:sp>
        <p:nvSpPr>
          <p:cNvPr id="18" name="loop-next-3">
            <a:extLst xmlns:a="http://schemas.openxmlformats.org/drawingml/2006/main">
              <a:ext uri="{FF2B5EF4-FFF2-40B4-BE49-F238E27FC236}">
                <a16:creationId xmlns:a16="http://schemas.microsoft.com/office/drawing/2014/main" id="{69C9CDD0-09CB-413B-AE61-D5F3540B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5434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↓</a:t>
            </a:r>
          </a:p>
        </p:txBody>
      </p:sp>
      <p:sp>
        <p:nvSpPr>
          <p:cNvPr id="19" name="loop-label-4">
            <a:extLst xmlns:a="http://schemas.openxmlformats.org/drawingml/2006/main">
              <a:ext uri="{FF2B5EF4-FFF2-40B4-BE49-F238E27FC236}">
                <a16:creationId xmlns:a16="http://schemas.microsoft.com/office/drawing/2014/main" id="{C5608652-D431-476D-B80A-37A40668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67275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5  模型继续处理</a:t>
            </a:r>
          </a:p>
        </p:txBody>
      </p:sp>
      <p:sp>
        <p:nvSpPr>
          <p:cNvPr id="20" name="loop-body-4">
            <a:extLst xmlns:a="http://schemas.openxmlformats.org/drawingml/2006/main">
              <a:ext uri="{FF2B5EF4-FFF2-40B4-BE49-F238E27FC236}">
                <a16:creationId xmlns:a16="http://schemas.microsoft.com/office/drawing/2014/main" id="{57CEDEB9-51D0-451B-8E6F-594CF868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867275"/>
            <a:ext cx="7096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回答用户，或在限制内再次调用</a:t>
            </a:r>
          </a:p>
        </p:txBody>
      </p:sp>
      <p:sp>
        <p:nvSpPr>
          <p:cNvPr id="21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19CA66A5-634A-4C9B-90B2-FDCBD1BD7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takeaway">
            <a:extLst xmlns:a="http://schemas.openxmlformats.org/drawingml/2006/main">
              <a:ext uri="{FF2B5EF4-FFF2-40B4-BE49-F238E27FC236}">
                <a16:creationId xmlns:a16="http://schemas.microsoft.com/office/drawing/2014/main" id="{745AF0BF-65E6-4027-B943-A87C1C031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核心连接在第 4 步：工具结果进入下一次模型请求</a:t>
            </a:r>
          </a:p>
        </p:txBody>
      </p:sp>
    </p:spTree>
    <p:extLst>
      <p:ext uri="{BB962C8B-B14F-4D97-AF65-F5344CB8AC3E}">
        <p14:creationId xmlns:p14="http://schemas.microsoft.com/office/powerpoint/2010/main" val="11337694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9DFA28-8C63-4921-8988-F74E41C3C0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8aba9cc0a442e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C064D962-965B-4543-B723-393CF720F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99F7EFEA-EEE3-45A3-9BC0-E12AAE14A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11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8A442B04-6C7C-4E5A-8CAD-DCCDE7C75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87EED83C-8DF6-4A99-8D92-E4973955E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一条回答背后的执行记录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DE98E67A-2087-4396-8A1B-2EDD5B7B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展开真实执行记录，核对模型选择和应用执行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6375D6-B1FC-4313-AD18-24C4215F7C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9bba85ee1f4104"/>
          <a:stretch xmlns:a="http://schemas.openxmlformats.org/drawingml/2006/main"/>
        </p:blipFill>
        <p:spPr>
          <a:xfrm xmlns:a="http://schemas.openxmlformats.org/drawingml/2006/main">
            <a:off x="1681443" y="2266950"/>
            <a:ext cx="5647765" cy="3429000"/>
          </a:xfrm>
          <a:prstGeom xmlns:a="http://schemas.openxmlformats.org/drawingml/2006/main" prst="rect">
            <a:avLst/>
          </a:prstGeom>
        </p:spPr>
      </p:pic>
      <p:sp>
        <p:nvSpPr>
          <p:cNvPr id="8" name="screen-label-0">
            <a:extLst xmlns:a="http://schemas.openxmlformats.org/drawingml/2006/main">
              <a:ext uri="{FF2B5EF4-FFF2-40B4-BE49-F238E27FC236}">
                <a16:creationId xmlns:a16="http://schemas.microsoft.com/office/drawing/2014/main" id="{C9C222C5-5215-4663-805A-2FDEEEBDD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45745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工具名与参数</a:t>
            </a:r>
          </a:p>
        </p:txBody>
      </p:sp>
      <p:sp>
        <p:nvSpPr>
          <p:cNvPr id="9" name="screen-detail-0">
            <a:extLst xmlns:a="http://schemas.openxmlformats.org/drawingml/2006/main">
              <a:ext uri="{FF2B5EF4-FFF2-40B4-BE49-F238E27FC236}">
                <a16:creationId xmlns:a16="http://schemas.microsoft.com/office/drawing/2014/main" id="{2653C9DA-1CEF-43B7-9DA7-A866A94FE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847975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get_workdays，2026、10</a:t>
            </a:r>
          </a:p>
        </p:txBody>
      </p:sp>
      <p:sp>
        <p:nvSpPr>
          <p:cNvPr id="10" name="screen-label-1">
            <a:extLst xmlns:a="http://schemas.openxmlformats.org/drawingml/2006/main">
              <a:ext uri="{FF2B5EF4-FFF2-40B4-BE49-F238E27FC236}">
                <a16:creationId xmlns:a16="http://schemas.microsoft.com/office/drawing/2014/main" id="{36E731E1-AD9D-4262-BAB0-07703EE5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4766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HTTP 与结果</a:t>
            </a:r>
          </a:p>
        </p:txBody>
      </p:sp>
      <p:sp>
        <p:nvSpPr>
          <p:cNvPr id="11" name="screen-detail-1">
            <a:extLst xmlns:a="http://schemas.openxmlformats.org/drawingml/2006/main">
              <a:ext uri="{FF2B5EF4-FFF2-40B4-BE49-F238E27FC236}">
                <a16:creationId xmlns:a16="http://schemas.microsoft.com/office/drawing/2014/main" id="{32D70D5A-4324-47B4-A488-6FEFC7DB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8671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请求成功，18 天，10 月 10 日</a:t>
            </a:r>
          </a:p>
        </p:txBody>
      </p:sp>
      <p:sp>
        <p:nvSpPr>
          <p:cNvPr id="12" name="screen-label-2">
            <a:extLst xmlns:a="http://schemas.openxmlformats.org/drawingml/2006/main">
              <a:ext uri="{FF2B5EF4-FFF2-40B4-BE49-F238E27FC236}">
                <a16:creationId xmlns:a16="http://schemas.microsoft.com/office/drawing/2014/main" id="{AA13D2AA-90B1-4577-9967-E2745880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4958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最终回答</a:t>
            </a:r>
          </a:p>
        </p:txBody>
      </p:sp>
      <p:sp>
        <p:nvSpPr>
          <p:cNvPr id="13" name="screen-detail-2">
            <a:extLst xmlns:a="http://schemas.openxmlformats.org/drawingml/2006/main">
              <a:ext uri="{FF2B5EF4-FFF2-40B4-BE49-F238E27FC236}">
                <a16:creationId xmlns:a16="http://schemas.microsoft.com/office/drawing/2014/main" id="{F2898F2B-8151-4011-A7AC-9C51CA048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886325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模型拿到结果后作答</a:t>
            </a:r>
          </a:p>
        </p:txBody>
      </p:sp>
      <p:sp>
        <p:nvSpPr>
          <p:cNvPr id="14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6F5E3096-E955-4129-A3D4-A605080B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akeaway">
            <a:extLst xmlns:a="http://schemas.openxmlformats.org/drawingml/2006/main">
              <a:ext uri="{FF2B5EF4-FFF2-40B4-BE49-F238E27FC236}">
                <a16:creationId xmlns:a16="http://schemas.microsoft.com/office/drawing/2014/main" id="{BBF38D19-6A7E-48F8-B949-C989E046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只有“已调用工具”几个字不够，要看到参数、HTTP 与返回值</a:t>
            </a:r>
          </a:p>
        </p:txBody>
      </p:sp>
    </p:spTree>
    <p:extLst>
      <p:ext uri="{BB962C8B-B14F-4D97-AF65-F5344CB8AC3E}">
        <p14:creationId xmlns:p14="http://schemas.microsoft.com/office/powerpoint/2010/main" val="122729365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016352-6D13-48C9-BB81-B8ACCC05C8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2ae09269e4d1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B97FD515-0744-421C-BB37-8AB683F92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47D857C2-C91E-4363-959C-B850A83A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12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A87B63EA-5D0A-4324-892E-16565EC9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7765C59B-3B11-4049-BCDE-A675B86B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三类问题，检查不同环节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F2857896-08E0-4C8B-B724-05A9A724F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每次新建对话后测试，避免上一段答案干扰观察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3DBA80-E2BE-49F8-87A2-7FB1C6A5B481}"/>
              </a:ext>
            </a:extLst>
          </p:cNvPr>
          <p:cNvGraphicFramePr/>
          <p:nvPr/>
        </p:nvGraphicFramePr>
        <p:xfrm>
          <a:off xmlns:a="http://schemas.openxmlformats.org/drawingml/2006/main" x="457200" y="2381250"/>
          <a:ext xmlns:a="http://schemas.openxmlformats.org/drawingml/2006/main" cx="11277600" cy="3086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14800"/>
                <a:gridCol w="3905250"/>
                <a:gridCol w="3257550"/>
              </a:tblGrid>
              <a:tr h="457200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提问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应该看到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检查什么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</a:tr>
              <a:tr h="657225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2026 年 10 月工作日？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18 天，10 月 10 日补班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工具与数据一致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比较 2026 年 2 月和 10 月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16 天与 18 天，两个月调用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模型选择参数、多次调用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10 月有几个工作日？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先问哪一年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缺信息先澄清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没有数据的年份／服务失败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说明无法查询，不编造数量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23825" tIns="123825" rIns="123825" bIns="123825"/>
                    <a:lstStyle/>
                    <a:p>
                      <a:r>
                        <a:rPr sz="1650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失败分支与停止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814F4EA9-A172-4A23-B63D-986EE4390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akeaway">
            <a:extLst xmlns:a="http://schemas.openxmlformats.org/drawingml/2006/main">
              <a:ext uri="{FF2B5EF4-FFF2-40B4-BE49-F238E27FC236}">
                <a16:creationId xmlns:a16="http://schemas.microsoft.com/office/drawing/2014/main" id="{30101C78-8E42-47A7-A546-F900EE8E7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程序测试检查固定规则；真实模型试跑检查整条任务链</a:t>
            </a:r>
          </a:p>
        </p:txBody>
      </p:sp>
    </p:spTree>
    <p:extLst>
      <p:ext uri="{BB962C8B-B14F-4D97-AF65-F5344CB8AC3E}">
        <p14:creationId xmlns:p14="http://schemas.microsoft.com/office/powerpoint/2010/main" val="11553721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81B08D-6E55-43C1-A66B-EA3AAB0DB3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43dbd136ae425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FF1CCF32-E7F0-444D-A1F4-50E20683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A5D88F52-3209-46DE-A9C5-0FAA6E94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13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871E42DE-631E-41AE-AC62-6DD32AB5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019723BF-5369-4A14-BEB4-FA14ED6F8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这次练习的适用范围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ECE73F12-72AE-44B4-A77F-E3E8C21D1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一台电脑、一个只读工具，先建立对循环的直观认识</a:t>
            </a:r>
          </a:p>
        </p:txBody>
      </p:sp>
      <p:sp>
        <p:nvSpPr>
          <p:cNvPr id="7" name="item-label-0">
            <a:extLst xmlns:a="http://schemas.openxmlformats.org/drawingml/2006/main">
              <a:ext uri="{FF2B5EF4-FFF2-40B4-BE49-F238E27FC236}">
                <a16:creationId xmlns:a16="http://schemas.microsoft.com/office/drawing/2014/main" id="{DD04AA9A-2EC4-4AE0-BB51-AE3CA2530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146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日历口径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A6C06011-1796-4A1B-998D-E6552BAD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5336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中国大陆普通双休，包含调休补班；企业排班另算</a:t>
            </a:r>
          </a:p>
        </p:txBody>
      </p:sp>
      <p:sp>
        <p:nvSpPr>
          <p:cNvPr id="9" name="item-rule-0">
            <a:extLst xmlns:a="http://schemas.openxmlformats.org/drawingml/2006/main">
              <a:ext uri="{FF2B5EF4-FFF2-40B4-BE49-F238E27FC236}">
                <a16:creationId xmlns:a16="http://schemas.microsoft.com/office/drawing/2014/main" id="{AA1B1F1C-B26B-44D9-B550-E7467E57D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242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label-1">
            <a:extLst xmlns:a="http://schemas.openxmlformats.org/drawingml/2006/main">
              <a:ext uri="{FF2B5EF4-FFF2-40B4-BE49-F238E27FC236}">
                <a16:creationId xmlns:a16="http://schemas.microsoft.com/office/drawing/2014/main" id="{28805C71-764B-4FBC-BB8B-B4A5B1DB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433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数据来源</a:t>
            </a:r>
          </a:p>
        </p:txBody>
      </p:sp>
      <p:sp>
        <p:nvSpPr>
          <p:cNvPr id="11" name="item-body-1">
            <a:extLst xmlns:a="http://schemas.openxmlformats.org/drawingml/2006/main">
              <a:ext uri="{FF2B5EF4-FFF2-40B4-BE49-F238E27FC236}">
                <a16:creationId xmlns:a16="http://schemas.microsoft.com/office/drawing/2014/main" id="{79214DAD-37B3-44F9-89D0-D8253F88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5623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开源日历整理国务院通知，UNPKG 分发；不是政府 API</a:t>
            </a:r>
          </a:p>
        </p:txBody>
      </p:sp>
      <p:sp>
        <p:nvSpPr>
          <p:cNvPr id="12" name="item-rule-1">
            <a:extLst xmlns:a="http://schemas.openxmlformats.org/drawingml/2006/main">
              <a:ext uri="{FF2B5EF4-FFF2-40B4-BE49-F238E27FC236}">
                <a16:creationId xmlns:a16="http://schemas.microsoft.com/office/drawing/2014/main" id="{49175967-DCFD-4F4A-8CBF-4E458107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529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item-label-2">
            <a:extLst xmlns:a="http://schemas.openxmlformats.org/drawingml/2006/main">
              <a:ext uri="{FF2B5EF4-FFF2-40B4-BE49-F238E27FC236}">
                <a16:creationId xmlns:a16="http://schemas.microsoft.com/office/drawing/2014/main" id="{058539B2-25AF-4AA7-A02C-C509BA3B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实际使用前</a:t>
            </a:r>
          </a:p>
        </p:txBody>
      </p:sp>
      <p:sp>
        <p:nvSpPr>
          <p:cNvPr id="14" name="item-body-2">
            <a:extLst xmlns:a="http://schemas.openxmlformats.org/drawingml/2006/main">
              <a:ext uri="{FF2B5EF4-FFF2-40B4-BE49-F238E27FC236}">
                <a16:creationId xmlns:a16="http://schemas.microsoft.com/office/drawing/2014/main" id="{3F66BB97-02C1-4C92-A699-32269101E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5910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核对新年份、处理超时与权限，评估模型费用和可靠性</a:t>
            </a:r>
          </a:p>
        </p:txBody>
      </p:sp>
      <p:sp>
        <p:nvSpPr>
          <p:cNvPr id="15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4F9CAA1F-FB3D-40D2-B6E2-924A971CA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akeaway">
            <a:extLst xmlns:a="http://schemas.openxmlformats.org/drawingml/2006/main">
              <a:ext uri="{FF2B5EF4-FFF2-40B4-BE49-F238E27FC236}">
                <a16:creationId xmlns:a16="http://schemas.microsoft.com/office/drawing/2014/main" id="{3534DCDD-A81C-47FE-A215-9A9C2273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确定计算交给程序；输入理解、工具选择和回答仍需验证</a:t>
            </a:r>
          </a:p>
        </p:txBody>
      </p:sp>
    </p:spTree>
    <p:extLst>
      <p:ext uri="{BB962C8B-B14F-4D97-AF65-F5344CB8AC3E}">
        <p14:creationId xmlns:p14="http://schemas.microsoft.com/office/powerpoint/2010/main" val="174651233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4BD22A-0521-45E1-A327-46E8C9EF5D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79fd47da14b9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9F4634F9-3776-4CFE-9015-11E97F951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AI 实践课程 02    Agentic 循环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93E07A6F-A5D1-4358-8EEF-B56AF3293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524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14 / 14</a:t>
            </a:r>
          </a:p>
        </p:txBody>
      </p:sp>
      <p:sp>
        <p:nvSpPr>
          <p:cNvPr id="4" name="byline">
            <a:extLst xmlns:a="http://schemas.openxmlformats.org/drawingml/2006/main">
              <a:ext uri="{FF2B5EF4-FFF2-40B4-BE49-F238E27FC236}">
                <a16:creationId xmlns:a16="http://schemas.microsoft.com/office/drawing/2014/main" id="{730671D2-18BB-4C9D-97E0-6BF846CB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AI 经营交付效能专项组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AD1AEA21-C625-41E7-8CD5-C60735F33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057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6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把一个工具换成你的业务能力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ADAB64CF-F907-4700-A206-EFE3A55C2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先找到一个边界清楚、结果能核对的只读任务</a:t>
            </a:r>
          </a:p>
        </p:txBody>
      </p:sp>
      <p:sp>
        <p:nvSpPr>
          <p:cNvPr id="7" name="item-label-0">
            <a:extLst xmlns:a="http://schemas.openxmlformats.org/drawingml/2006/main">
              <a:ext uri="{FF2B5EF4-FFF2-40B4-BE49-F238E27FC236}">
                <a16:creationId xmlns:a16="http://schemas.microsoft.com/office/drawing/2014/main" id="{19C33EC0-2E5C-4EB1-AD2B-371EA68D0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146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保留循环框架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D8532D8D-E9D4-4B8C-B579-D5C18111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5336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用户请求、模型选择、应用执行、结果反馈</a:t>
            </a:r>
          </a:p>
        </p:txBody>
      </p:sp>
      <p:sp>
        <p:nvSpPr>
          <p:cNvPr id="9" name="item-rule-0">
            <a:extLst xmlns:a="http://schemas.openxmlformats.org/drawingml/2006/main">
              <a:ext uri="{FF2B5EF4-FFF2-40B4-BE49-F238E27FC236}">
                <a16:creationId xmlns:a16="http://schemas.microsoft.com/office/drawing/2014/main" id="{70821727-12E4-47E2-BA1C-D3550678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242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label-1">
            <a:extLst xmlns:a="http://schemas.openxmlformats.org/drawingml/2006/main">
              <a:ext uri="{FF2B5EF4-FFF2-40B4-BE49-F238E27FC236}">
                <a16:creationId xmlns:a16="http://schemas.microsoft.com/office/drawing/2014/main" id="{AB75DAEA-40A4-440C-B5D0-DFBAC3BC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433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替换工具</a:t>
            </a:r>
          </a:p>
        </p:txBody>
      </p:sp>
      <p:sp>
        <p:nvSpPr>
          <p:cNvPr id="11" name="item-body-1">
            <a:extLst xmlns:a="http://schemas.openxmlformats.org/drawingml/2006/main">
              <a:ext uri="{FF2B5EF4-FFF2-40B4-BE49-F238E27FC236}">
                <a16:creationId xmlns:a16="http://schemas.microsoft.com/office/drawing/2014/main" id="{DA4D2C00-17B4-474C-94BF-CA14E511A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5623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例如订单状态、内部制度查询、费用规则计算</a:t>
            </a:r>
          </a:p>
        </p:txBody>
      </p:sp>
      <p:sp>
        <p:nvSpPr>
          <p:cNvPr id="12" name="item-rule-1">
            <a:extLst xmlns:a="http://schemas.openxmlformats.org/drawingml/2006/main">
              <a:ext uri="{FF2B5EF4-FFF2-40B4-BE49-F238E27FC236}">
                <a16:creationId xmlns:a16="http://schemas.microsoft.com/office/drawing/2014/main" id="{F1B5C1A2-FCB5-4B14-916D-3D1822F20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52925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D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item-label-2">
            <a:extLst xmlns:a="http://schemas.openxmlformats.org/drawingml/2006/main">
              <a:ext uri="{FF2B5EF4-FFF2-40B4-BE49-F238E27FC236}">
                <a16:creationId xmlns:a16="http://schemas.microsoft.com/office/drawing/2014/main" id="{56A0E2F3-1854-4C1F-BA39-C2A9228A1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3381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重新验证</a:t>
            </a:r>
          </a:p>
        </p:txBody>
      </p:sp>
      <p:sp>
        <p:nvSpPr>
          <p:cNvPr id="14" name="item-body-2">
            <a:extLst xmlns:a="http://schemas.openxmlformats.org/drawingml/2006/main">
              <a:ext uri="{FF2B5EF4-FFF2-40B4-BE49-F238E27FC236}">
                <a16:creationId xmlns:a16="http://schemas.microsoft.com/office/drawing/2014/main" id="{9A2B41E1-A3A0-499A-859E-2961CA8F6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591050"/>
            <a:ext cx="733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接入方式与权限、可信答案、失败处理和成本</a:t>
            </a:r>
          </a:p>
        </p:txBody>
      </p:sp>
      <p:sp>
        <p:nvSpPr>
          <p:cNvPr id="15" name="takeaway-rule">
            <a:extLst xmlns:a="http://schemas.openxmlformats.org/drawingml/2006/main">
              <a:ext uri="{FF2B5EF4-FFF2-40B4-BE49-F238E27FC236}">
                <a16:creationId xmlns:a16="http://schemas.microsoft.com/office/drawing/2014/main" id="{D27F539E-0CF9-44E4-81BE-32575567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69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akeaway">
            <a:extLst xmlns:a="http://schemas.openxmlformats.org/drawingml/2006/main">
              <a:ext uri="{FF2B5EF4-FFF2-40B4-BE49-F238E27FC236}">
                <a16:creationId xmlns:a16="http://schemas.microsoft.com/office/drawing/2014/main" id="{2A74BE7C-7A7D-428B-9AD5-890DAEA8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本课产出：工作日 API、对话界面、可观察的 Agentic 循环</a:t>
            </a:r>
          </a:p>
        </p:txBody>
      </p:sp>
    </p:spTree>
    <p:extLst>
      <p:ext uri="{BB962C8B-B14F-4D97-AF65-F5344CB8AC3E}">
        <p14:creationId xmlns:p14="http://schemas.microsoft.com/office/powerpoint/2010/main" val="20955659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2026-10-15T16:40:43.4910000Z</dcterms:created>
  <dcterms:modified xsi:type="dcterms:W3CDTF">2026-10-15T16:40:43.4910000Z</dcterms:modified>
</coreProperties>
</file>