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142c4561624428" /><Relationship Type="http://schemas.openxmlformats.org/officeDocument/2006/relationships/extended-properties" Target="/docProps/app.xml" Id="R663a66b971ea41f6" /><Relationship Type="http://schemas.openxmlformats.org/officeDocument/2006/relationships/officeDocument" Target="/ppt/presentation.xml" Id="R29da5a916da249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1398fe60474be2"/>
  </p:sldMasterIdLst>
  <p:notesMasterIdLst>
    <p:notesMasterId xmlns:r="http://schemas.openxmlformats.org/officeDocument/2006/relationships" r:id="Rcd2e2aa2b1da4741"/>
  </p:notesMasterIdLst>
  <p:sldIdLst>
    <p:sldId xmlns:r="http://schemas.openxmlformats.org/officeDocument/2006/relationships" id="256" r:id="R026ca6a3f7864f63"/>
    <p:sldId xmlns:r="http://schemas.openxmlformats.org/officeDocument/2006/relationships" id="257" r:id="R8300d87164a3482d"/>
    <p:sldId xmlns:r="http://schemas.openxmlformats.org/officeDocument/2006/relationships" id="258" r:id="Rec2ac82b9bb44d9a"/>
    <p:sldId xmlns:r="http://schemas.openxmlformats.org/officeDocument/2006/relationships" id="259" r:id="R855588bbea134914"/>
    <p:sldId xmlns:r="http://schemas.openxmlformats.org/officeDocument/2006/relationships" id="260" r:id="Rec78939d4b7b4432"/>
    <p:sldId xmlns:r="http://schemas.openxmlformats.org/officeDocument/2006/relationships" id="261" r:id="Rc59744ae86e64d5a"/>
    <p:sldId xmlns:r="http://schemas.openxmlformats.org/officeDocument/2006/relationships" id="262" r:id="Rc39b11e1e9ec4883"/>
    <p:sldId xmlns:r="http://schemas.openxmlformats.org/officeDocument/2006/relationships" id="263" r:id="Ra4e4922a6c4e4d2d"/>
    <p:sldId xmlns:r="http://schemas.openxmlformats.org/officeDocument/2006/relationships" id="264" r:id="Ra6918d1acc9c48a0"/>
    <p:sldId xmlns:r="http://schemas.openxmlformats.org/officeDocument/2006/relationships" id="265" r:id="R394780700a1f44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78190679e84e07" /><Relationship Type="http://schemas.openxmlformats.org/officeDocument/2006/relationships/slideMaster" Target="/ppt/slideMasters/slideMaster1.xml" Id="R5a1398fe60474be2" /><Relationship Type="http://schemas.openxmlformats.org/officeDocument/2006/relationships/notesMaster" Target="/ppt/notesMasters/notesMaster1.xml" Id="Rcd2e2aa2b1da4741" /><Relationship Type="http://schemas.openxmlformats.org/officeDocument/2006/relationships/presProps" Target="/ppt/presProps.xml" Id="Ra746a5768f9d4763" /><Relationship Type="http://schemas.openxmlformats.org/officeDocument/2006/relationships/tableStyles" Target="/ppt/tableStyles.xml" Id="Rba68891af8a44884" /><Relationship Type="http://schemas.openxmlformats.org/officeDocument/2006/relationships/slide" Target="/ppt/slides/slide1.xml" Id="R026ca6a3f7864f63" /><Relationship Type="http://schemas.openxmlformats.org/officeDocument/2006/relationships/slide" Target="/ppt/slides/slide2.xml" Id="R8300d87164a3482d" /><Relationship Type="http://schemas.openxmlformats.org/officeDocument/2006/relationships/slide" Target="/ppt/slides/slide3.xml" Id="Rec2ac82b9bb44d9a" /><Relationship Type="http://schemas.openxmlformats.org/officeDocument/2006/relationships/slide" Target="/ppt/slides/slide4.xml" Id="R855588bbea134914" /><Relationship Type="http://schemas.openxmlformats.org/officeDocument/2006/relationships/slide" Target="/ppt/slides/slide5.xml" Id="Rec78939d4b7b4432" /><Relationship Type="http://schemas.openxmlformats.org/officeDocument/2006/relationships/slide" Target="/ppt/slides/slide6.xml" Id="Rc59744ae86e64d5a" /><Relationship Type="http://schemas.openxmlformats.org/officeDocument/2006/relationships/slide" Target="/ppt/slides/slide7.xml" Id="Rc39b11e1e9ec4883" /><Relationship Type="http://schemas.openxmlformats.org/officeDocument/2006/relationships/slide" Target="/ppt/slides/slide8.xml" Id="Ra4e4922a6c4e4d2d" /><Relationship Type="http://schemas.openxmlformats.org/officeDocument/2006/relationships/slide" Target="/ppt/slides/slide9.xml" Id="Ra6918d1acc9c48a0" /><Relationship Type="http://schemas.openxmlformats.org/officeDocument/2006/relationships/slide" Target="/ppt/slides/slide10.xml" Id="R394780700a1f44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bdef308ca34a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f0f2426e614953" /><Relationship Type="http://schemas.openxmlformats.org/officeDocument/2006/relationships/notesMaster" Target="/ppt/notesMasters/notesMaster1.xml" Id="R142860dd70db41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76ede23bc64c0f" /><Relationship Type="http://schemas.openxmlformats.org/officeDocument/2006/relationships/notesMaster" Target="/ppt/notesMasters/notesMaster1.xml" Id="R64233437603f45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ef6ea2ae734c43" /><Relationship Type="http://schemas.openxmlformats.org/officeDocument/2006/relationships/notesMaster" Target="/ppt/notesMasters/notesMaster1.xml" Id="R0531d5132ccf45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69774fbd6643ff" /><Relationship Type="http://schemas.openxmlformats.org/officeDocument/2006/relationships/notesMaster" Target="/ppt/notesMasters/notesMaster1.xml" Id="R35cde23c8feb4d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8d6551ad3346c6" /><Relationship Type="http://schemas.openxmlformats.org/officeDocument/2006/relationships/notesMaster" Target="/ppt/notesMasters/notesMaster1.xml" Id="Rc552907f595047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5a33a0a2bd43c1" /><Relationship Type="http://schemas.openxmlformats.org/officeDocument/2006/relationships/notesMaster" Target="/ppt/notesMasters/notesMaster1.xml" Id="R9324e7de2d184c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5d44df0d384d2e" /><Relationship Type="http://schemas.openxmlformats.org/officeDocument/2006/relationships/notesMaster" Target="/ppt/notesMasters/notesMaster1.xml" Id="R1bbf45fb69ed40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3cf84134c64a3d" /><Relationship Type="http://schemas.openxmlformats.org/officeDocument/2006/relationships/notesMaster" Target="/ppt/notesMasters/notesMaster1.xml" Id="Rb31b6bc9ceab40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3629cbde6d49b7" /><Relationship Type="http://schemas.openxmlformats.org/officeDocument/2006/relationships/notesMaster" Target="/ppt/notesMasters/notesMaster1.xml" Id="R37c59d23a08f49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c76014763894a33" /><Relationship Type="http://schemas.openxmlformats.org/officeDocument/2006/relationships/notesMaster" Target="/ppt/notesMasters/notesMaster1.xml" Id="R214e0bf2f17443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海报展示本次培训的整体框架。后面的九页正文会用工单日报解释这些概念，再到深入阅读中完成四步跟练。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来源：原版海报 downloads/poster.png，保留完整画面与比例。</a:t>
            </a:r>
          </a:p>
          <a:p xmlns:a="http://schemas.openxmlformats.org/drawingml/2006/main">
            <a:r>
              <a:t>在线查看：https://skill-engineering-guide.pages.dev/poster</a:t>
            </a:r>
          </a:p>
          <a:p xmlns:a="http://schemas.openxmlformats.org/drawingml/2006/main">
            <a:r>
              <a:t>继续阅读：https://skill-engineering-guide.pages.dev/deep#practice-route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本页讲解：比如，今天花了几轮对话把日报做好，明天换个 Chat，同样的日期、去重和平均耗时又得重新解释。我们可以把今天用过的数据、确认的规则和核对过的结果留下来，再请 AI 把处理方法整理成 Skill。以后拿到同类数据，就有一套现成的方法可以继续用。交给同事时，他也能顺着这些资料看懂这份日报是怎么算出来、怎么验过的。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继续阅读：deep.html#practice-route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来源与对应：原横版课件 02 的当前现象与下一步目标；分享对话中用户的 Qoder 使用观察。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本页讲解：这 7 行就是我们交给 AI 的原始明细。T004 出现了两次，同一张工单只能算一次；T006 是 10 月 11 日创建的，也不该进入 10 日的日报。处理后剩下 5 张工单，其中 3 张已完成、2 张待处理。完成的 3 张分别用了 60、45、90 分钟，加起来 195 分钟，除以 3，平均就是 65 分钟。我们希望 AI 把明细整理成这样的日报，并让人能核对它怎么算的。把这些规则保存成 Skill，下次拿到新数据，就有了可以沿用的方法。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继续阅读：deep.html#ticket-practice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来源与对应：同一份虚构 practice/ticket-daily-report/tests/fixtures/normal.json 的完整 7 行；按 business-rules.md 及已确认 tests/expected/2026-10-10.json 核对。表格仅转换阅读标签，未改变原始数据。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本页讲解：刚才那份日报，在一个 Chat 里做对，就完成了当次任务。把规则和处理脚本保存成 Skill，下一次便有了可调用的方法。不过，另一位同事拿到新数据，也能做对吗？还要实际试一试。我们讲的 Skill Engineering，就是在沉淀方法之后，继续检查换对话、换数据、遇到异常时会发生什么。这样才知道，保存的方法离开原来的聊天还能不能工作。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继续阅读：deep.html#validation-scope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来源与对应：原海报、原横版课件 01 与 03 的核心公式、三步进阶与价值；价值表述为工程目标，未声称已测量收益。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本页讲解：算出 65 分钟之前，还有不少判断要做。统计哪一天、字段齐不齐、重复工单能不能合并，都影响最后的结果。假如同一个 ID 的两行耗时不同，就要停下来弄清原因，不能悄悄选一个。图里的 Workflow 管这些推进和停止的决定，Data Processing 按确认的规则去重、筛选和计算。两部分接起来，结果验过了，才把日报交出去。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继续阅读：deep.html#workflow-and-code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来源与对应：分享对话中的二维模型与五步工单日报流程；恢复上一版遗漏的两层与两种执行方式的区分。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本页讲解：拿刚才的平均耗时来说，195 除以 3，适合交给固定脚本，下一次也按同一规则计算。AI 则可以帮助理解需求：客户说的日期是创建日期，还是完成日期？字段名称换了，含义是否相同？把这些问题说清楚之后，再交给工具执行。脚本也可能写错分母，所以我们还要拿已知结果的样例核对，不能因为用了代码就省掉验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继续阅读：deep.html#workflow-and-code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来源与对应：原横版课件 04 的完整二维分工矩阵与核心原则。关键口径仍由业务负责人确认；可变业务规则不全部写死在程序中。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本页讲解：参考包的入口 SKILL.md 说明何时使用、怎样完成和停止；业务规则在 references，处理代码在 scripts/pipeline.py。tests 保存程序检查、输入样例和已确认答案；evals/evals.json 保存让 Agent 完成的任务与核对项，直接引用 tests 的样例和答案。它可以由人或负责评审的 LLM 读取。任务实际执行后，再把输出和工具执行记录交给评审方；仅有配置文件不会产生评估结果。当前参考包没有自动评估程序，tests/check-regression.py 只检查固定脚本。简单任务仍可只有 SKILL.md，模板等资源按需放 assets。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继续阅读：deep.html#directories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来源与对应：用实际 ticket-daily-report 参考包目录说明职责。assets/ 可按需增加。Agent Skills 规范仅要求 SKILL.md；tests/evals 为按需扩展。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参考包的 pipeline.py 执行输入检查、处理与校验。目标同事的 Qoder 环境仍需分别验证。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本页讲解：先在普通 Chat 中做对日报，再把规则和实际使用的脚本整理成 Skill ZIP，安装后开新 Chat。第一次还没保存规则，需要把业务口径说明白；安装后只需说“用 normal.json 生成 2026-10-10 的工单日报，保存到新的结果文件夹”。每次都重讲算法，就无法看出 Skill 是否真的保存了方法。先用 / 选择技能检查执行，再不选择技能，用自然语言试它能否自动找到。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继续阅读：deep.html#qoder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来源与对应：普通 Chat 完成、提炼、安装、新 Chat 验证的四步跟练；Qoder 官方技能指南。Agent Skills 评估指南要求场景使用真实用户会说的任务提示。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本页讲解：工单跟练先验证结果与安装复用。更完整的 Task Evals 使用固定的真实任务和相同 Tests 比较版本：10 个 Golden Tasks 覆盖登录、支付、权限、超时和异常处理；假设 V1 完成 6 个、V2 完成 8 个，成功率从 60% 到 80%，提升 20 个百分点，同时比较质量、耗时、Token 和失败原因。数字仅为示例，需重复运行并控制模型、工具、数据和环境。评分可用程序、人工或 LLM。例如，参考包正常任务完成后，另开评审 Chat，提供 evals.json 的场景 1、已确认答案、实际日报及工具执行记录，请它逐项给出结论和证据。日报为 65，但没有实际调用日志时，调用项应为 UNKNOWN；日报为 39 时，数字项为 FAIL。只让 LLM 核对已有材料不会重跑任务，当前没有自动评估程序。Trigger 看正确触发，Production 持续观察真实质量、成本与失败。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继续阅读：deep.html#eval-walkthrough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来源与对应：用户给定 Golden Tasks 理论示例：10 个真实 E2E 需求，V1 假设 6/10、V2 假设 8/10，相同 Tests 判定。Trigger、Task、Production 为本课教学视角，并非统一强制分类。Agent Skills 评估指南 https://agentskills.io/skill-creation/evaluating-skills 与 Anthropic Agent evals https://www.anthropic.com/engineering/demystifying-evals-for-ai-agents 支持真实任务、基线比较、程序/模型/人工评分和生产观察。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本页讲解：从一件重复工作开始。已有 Skill 时，先用只读自评定位缺口；没有 Skill 时先完成前面的四步。准备完整 Skill、输入样例和已确认答案，让 AI 先列检查计划，逐案核对后再确认。随后生成适配自己脚本接口与输出的 tests 和 evals，两者共用包内样例与答案。按使用说明实际运行，保留命令、退出码、结果和失败记录，复制完整包到新目录也应能检查。检查程序同样可能写错，显示 PASS 后仍要确认它读了正确标准。Agent 任务另开 Chat 执行并留证，再由核对者评审。未确认口径保持待确认，不能为通过检查改答案。分享时请同事用同版本复测，把脱敏输入、预期与实际和执行记录交给张坚、李琦。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继续阅读：deep.html#verification-prep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来源与对应：用户取消五期培训安排后的自主实践与反馈要求；本会话指定张坚、李琦作为反馈联系人。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bf8db3e0bc404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49a6215833426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d857e28012439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1c88c7a5bd42a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9d477aa5bf413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f7fb774bca4c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E79794-6B5C-42B8-A9C3-29D2A36F66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5ACFC8B-B4B8-47C6-A3D3-0FBFB6DC14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9E503EB-8371-4A41-A653-D772D21006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50DD3A-9BB2-4CBF-AD34-DA204E179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947620-AA6A-4AAE-991A-D35ED82962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4135F21-3C81-4214-8F1E-E90197328B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EA43D60-8472-415F-A29E-87C0212CA2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0D030DD-A1DC-436E-8CAA-B8EF5B325B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686DC8-D3FC-4401-A5F3-AC674589C0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BB2F71-7D7C-433B-BB33-E8624BAB6D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f102a680494acd" /><Relationship Type="http://schemas.openxmlformats.org/officeDocument/2006/relationships/slideLayout" Target="/ppt/slideLayouts/slideLayout1.xml" Id="R4983130d462c440b" /><Relationship Type="http://schemas.openxmlformats.org/officeDocument/2006/relationships/slideLayout" Target="/ppt/slideLayouts/slideLayout2.xml" Id="R44a9e81897f84347" /><Relationship Type="http://schemas.openxmlformats.org/officeDocument/2006/relationships/slideLayout" Target="/ppt/slideLayouts/slideLayout3.xml" Id="R405de2b02ffb46c6" /><Relationship Type="http://schemas.openxmlformats.org/officeDocument/2006/relationships/slideLayout" Target="/ppt/slideLayouts/slideLayout4.xml" Id="R5c8be40a67a44467" /><Relationship Type="http://schemas.openxmlformats.org/officeDocument/2006/relationships/slideLayout" Target="/ppt/slideLayouts/slideLayout5.xml" Id="Rda1e5ca1d5de4254" /><Relationship Type="http://schemas.openxmlformats.org/officeDocument/2006/relationships/slideLayout" Target="/ppt/slideLayouts/slideLayout6.xml" Id="Rddf27a44a49948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83130d462c440b"/>
    <p:sldLayoutId xmlns:r="http://schemas.openxmlformats.org/officeDocument/2006/relationships" id="2147483650" r:id="R44a9e81897f84347"/>
    <p:sldLayoutId xmlns:r="http://schemas.openxmlformats.org/officeDocument/2006/relationships" id="2147483651" r:id="R405de2b02ffb46c6"/>
    <p:sldLayoutId xmlns:r="http://schemas.openxmlformats.org/officeDocument/2006/relationships" id="2147483652" r:id="R5c8be40a67a44467"/>
    <p:sldLayoutId xmlns:r="http://schemas.openxmlformats.org/officeDocument/2006/relationships" id="2147483653" r:id="Rda1e5ca1d5de4254"/>
    <p:sldLayoutId xmlns:r="http://schemas.openxmlformats.org/officeDocument/2006/relationships" id="2147483654" r:id="Rddf27a44a49948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308387bee247a6" /><Relationship Type="http://schemas.openxmlformats.org/officeDocument/2006/relationships/image" Target="/ppt/media/image.png" Id="R7b559f3e2df7412a" /><Relationship Type="http://schemas.openxmlformats.org/officeDocument/2006/relationships/notesSlide" Target="/ppt/notesSlides/notesSlide1.xml" Id="R5b64457a1cc948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1884186cd44e68" /><Relationship Type="http://schemas.openxmlformats.org/officeDocument/2006/relationships/image" Target="/ppt/media/image2.png" Id="R31823cd2c70a4b34" /><Relationship Type="http://schemas.openxmlformats.org/officeDocument/2006/relationships/notesSlide" Target="/ppt/notesSlides/notesSlide2.xml" Id="Rc14d2c1d8b9f4d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b5c982d233417e" /><Relationship Type="http://schemas.openxmlformats.org/officeDocument/2006/relationships/image" Target="/ppt/media/image3.png" Id="R1ba7c1f0e83a4601" /><Relationship Type="http://schemas.openxmlformats.org/officeDocument/2006/relationships/notesSlide" Target="/ppt/notesSlides/notesSlide3.xml" Id="R0f44d81f51c344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70c6d33ed848a4" /><Relationship Type="http://schemas.openxmlformats.org/officeDocument/2006/relationships/image" Target="/ppt/media/image4.png" Id="R7b6d427f8a3e4302" /><Relationship Type="http://schemas.openxmlformats.org/officeDocument/2006/relationships/notesSlide" Target="/ppt/notesSlides/notesSlide4.xml" Id="R4c54101dab6e4a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e05a7ada89499e" /><Relationship Type="http://schemas.openxmlformats.org/officeDocument/2006/relationships/image" Target="/ppt/media/image5.png" Id="R22ed308d269347c0" /><Relationship Type="http://schemas.openxmlformats.org/officeDocument/2006/relationships/notesSlide" Target="/ppt/notesSlides/notesSlide5.xml" Id="R1a65d3207d1b40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ec47f16131497c" /><Relationship Type="http://schemas.openxmlformats.org/officeDocument/2006/relationships/image" Target="/ppt/media/image6.png" Id="R83050ea510c2419c" /><Relationship Type="http://schemas.openxmlformats.org/officeDocument/2006/relationships/notesSlide" Target="/ppt/notesSlides/notesSlide6.xml" Id="R10d0d836c22c4b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bfe193b9bf4838" /><Relationship Type="http://schemas.openxmlformats.org/officeDocument/2006/relationships/image" Target="/ppt/media/image7.png" Id="Ra94e1f9734854194" /><Relationship Type="http://schemas.openxmlformats.org/officeDocument/2006/relationships/notesSlide" Target="/ppt/notesSlides/notesSlide7.xml" Id="R02deb1465cd64e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c659b3bbf240e9" /><Relationship Type="http://schemas.openxmlformats.org/officeDocument/2006/relationships/image" Target="/ppt/media/image8.png" Id="Rbd6d8d61c8d04b48" /><Relationship Type="http://schemas.openxmlformats.org/officeDocument/2006/relationships/notesSlide" Target="/ppt/notesSlides/notesSlide8.xml" Id="R6ea0c0b644d847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993384b1424984" /><Relationship Type="http://schemas.openxmlformats.org/officeDocument/2006/relationships/image" Target="/ppt/media/image9.png" Id="R86008f66387f4bf9" /><Relationship Type="http://schemas.openxmlformats.org/officeDocument/2006/relationships/notesSlide" Target="/ppt/notesSlides/notesSlide9.xml" Id="R85c4ac2beba043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3de9bd495044e3" /><Relationship Type="http://schemas.openxmlformats.org/officeDocument/2006/relationships/image" Target="/ppt/media/image10.png" Id="R5b2f614373e84084" /><Relationship Type="http://schemas.openxmlformats.org/officeDocument/2006/relationships/notesSlide" Target="/ppt/notesSlides/notesSlide10.xml" Id="R0e0523d5cb8444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C873E-C762-4B0E-94AA-8E348AB3D4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59f3e2df7412a"/>
          <a:stretch xmlns:a="http://schemas.openxmlformats.org/drawingml/2006/main"/>
        </p:blipFill>
        <p:spPr>
          <a:xfrm xmlns:a="http://schemas.openxmlformats.org/drawingml/2006/main">
            <a:off x="3352800" y="1222"/>
            <a:ext cx="5486400" cy="6855555"/>
          </a:xfrm>
          <a:prstGeom xmlns:a="http://schemas.openxmlformats.org/drawingml/2006/main" prst="rect">
            <a:avLst/>
          </a:prstGeom>
        </p:spPr>
      </p:pic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3023631-C368-4A85-A5F9-F5E64EFB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2199003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3E0EBB3-F771-4ECA-A49E-9A46910968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23cd2c70a4b3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0BDA78DE-46E9-4AD7-B2B1-F53DA2E0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9431FA-0892-41D0-B91F-3D9E08C4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为什么需要 Skill Engineering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5F50359B-360F-47C7-BD17-6B7C125E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让一次成功的任务，沉淀为可复用、可验证、可迭代的团队能力</a:t>
            </a:r>
          </a:p>
        </p:txBody>
      </p:sp>
      <p:sp>
        <p:nvSpPr>
          <p:cNvPr id="5" name="panel-0">
            <a:extLst xmlns:a="http://schemas.openxmlformats.org/drawingml/2006/main">
              <a:ext uri="{FF2B5EF4-FFF2-40B4-BE49-F238E27FC236}">
                <a16:creationId xmlns:a16="http://schemas.microsoft.com/office/drawing/2014/main" id="{48B69EE1-1D98-4A10-8F8A-DE5F623F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19350"/>
            <a:ext cx="5353050" cy="29718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panel-0-label-band">
            <a:extLst xmlns:a="http://schemas.openxmlformats.org/drawingml/2006/main">
              <a:ext uri="{FF2B5EF4-FFF2-40B4-BE49-F238E27FC236}">
                <a16:creationId xmlns:a16="http://schemas.microsoft.com/office/drawing/2014/main" id="{3AB525A1-4A11-4A4F-9D7D-8A180215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19350"/>
            <a:ext cx="5353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panel-0-label">
            <a:extLst xmlns:a="http://schemas.openxmlformats.org/drawingml/2006/main">
              <a:ext uri="{FF2B5EF4-FFF2-40B4-BE49-F238E27FC236}">
                <a16:creationId xmlns:a16="http://schemas.microsoft.com/office/drawing/2014/main" id="{0835C350-B44A-47C5-9091-BABE1772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95550"/>
            <a:ext cx="501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当前现象</a:t>
            </a:r>
          </a:p>
        </p:txBody>
      </p:sp>
      <p:sp>
        <p:nvSpPr>
          <p:cNvPr id="8" name="item-0-0-title">
            <a:extLst xmlns:a="http://schemas.openxmlformats.org/drawingml/2006/main">
              <a:ext uri="{FF2B5EF4-FFF2-40B4-BE49-F238E27FC236}">
                <a16:creationId xmlns:a16="http://schemas.microsoft.com/office/drawing/2014/main" id="{E5589C4A-B1FC-4F2C-8F48-8BE73622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09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已经开始使用 Qoder</a:t>
            </a:r>
          </a:p>
        </p:txBody>
      </p:sp>
      <p:sp>
        <p:nvSpPr>
          <p:cNvPr id="9" name="item-0-0-body">
            <a:extLst xmlns:a="http://schemas.openxmlformats.org/drawingml/2006/main">
              <a:ext uri="{FF2B5EF4-FFF2-40B4-BE49-F238E27FC236}">
                <a16:creationId xmlns:a16="http://schemas.microsoft.com/office/drawing/2014/main" id="{27CDAD62-098D-45BD-B4CC-F955E26D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76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不少同事已把 AI 用到日常工作中</a:t>
            </a:r>
          </a:p>
        </p:txBody>
      </p:sp>
      <p:sp>
        <p:nvSpPr>
          <p:cNvPr id="10" name="item-0-1-title">
            <a:extLst xmlns:a="http://schemas.openxmlformats.org/drawingml/2006/main">
              <a:ext uri="{FF2B5EF4-FFF2-40B4-BE49-F238E27FC236}">
                <a16:creationId xmlns:a16="http://schemas.microsoft.com/office/drawing/2014/main" id="{3A1A1048-FBE7-4392-828F-84A803D3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81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数据处理是主要场景</a:t>
            </a:r>
          </a:p>
        </p:txBody>
      </p:sp>
      <p:sp>
        <p:nvSpPr>
          <p:cNvPr id="11" name="item-0-1-body">
            <a:extLst xmlns:a="http://schemas.openxmlformats.org/drawingml/2006/main">
              <a:ext uri="{FF2B5EF4-FFF2-40B4-BE49-F238E27FC236}">
                <a16:creationId xmlns:a16="http://schemas.microsoft.com/office/drawing/2014/main" id="{1FA48825-FA06-4F7A-801B-B741229D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整理明细、汇总报表、解释结果</a:t>
            </a:r>
          </a:p>
        </p:txBody>
      </p:sp>
      <p:sp>
        <p:nvSpPr>
          <p:cNvPr id="12" name="item-0-2-title">
            <a:extLst xmlns:a="http://schemas.openxmlformats.org/drawingml/2006/main">
              <a:ext uri="{FF2B5EF4-FFF2-40B4-BE49-F238E27FC236}">
                <a16:creationId xmlns:a16="http://schemas.microsoft.com/office/drawing/2014/main" id="{E2C0889E-7D24-4A27-AABC-56BF7067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52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主要仍通过 Chat 完成工作</a:t>
            </a:r>
          </a:p>
        </p:txBody>
      </p:sp>
      <p:sp>
        <p:nvSpPr>
          <p:cNvPr id="13" name="item-0-2-body">
            <a:extLst xmlns:a="http://schemas.openxmlformats.org/drawingml/2006/main">
              <a:ext uri="{FF2B5EF4-FFF2-40B4-BE49-F238E27FC236}">
                <a16:creationId xmlns:a16="http://schemas.microsoft.com/office/drawing/2014/main" id="{C10DE3D7-7BF2-4786-8417-44E01A27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19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每次重新说明需求，再反复调整</a:t>
            </a:r>
          </a:p>
        </p:txBody>
      </p:sp>
      <p:sp>
        <p:nvSpPr>
          <p:cNvPr id="14" name="item-0-3-title">
            <a:extLst xmlns:a="http://schemas.openxmlformats.org/drawingml/2006/main">
              <a:ext uri="{FF2B5EF4-FFF2-40B4-BE49-F238E27FC236}">
                <a16:creationId xmlns:a16="http://schemas.microsoft.com/office/drawing/2014/main" id="{64DDFC60-DEFE-4BB3-B1F9-C1E7B668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24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成功经验尚未稳定沉淀</a:t>
            </a:r>
          </a:p>
        </p:txBody>
      </p:sp>
      <p:sp>
        <p:nvSpPr>
          <p:cNvPr id="15" name="item-0-3-body">
            <a:extLst xmlns:a="http://schemas.openxmlformats.org/drawingml/2006/main">
              <a:ext uri="{FF2B5EF4-FFF2-40B4-BE49-F238E27FC236}">
                <a16:creationId xmlns:a16="http://schemas.microsoft.com/office/drawing/2014/main" id="{71E9EF74-68E9-4F68-B098-B293FBFB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换一个 Chat，往往又要从头解释</a:t>
            </a:r>
          </a:p>
        </p:txBody>
      </p:sp>
      <p:sp>
        <p:nvSpPr>
          <p:cNvPr id="16" name="panel-1">
            <a:extLst xmlns:a="http://schemas.openxmlformats.org/drawingml/2006/main">
              <a:ext uri="{FF2B5EF4-FFF2-40B4-BE49-F238E27FC236}">
                <a16:creationId xmlns:a16="http://schemas.microsoft.com/office/drawing/2014/main" id="{C070A2A9-93E0-4EDA-AF72-2B3F7CA2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19350"/>
            <a:ext cx="5353050" cy="29718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7" name="panel-1-label-band">
            <a:extLst xmlns:a="http://schemas.openxmlformats.org/drawingml/2006/main">
              <a:ext uri="{FF2B5EF4-FFF2-40B4-BE49-F238E27FC236}">
                <a16:creationId xmlns:a16="http://schemas.microsoft.com/office/drawing/2014/main" id="{1489C6A6-FD4E-4D13-85BC-51BC60E2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19350"/>
            <a:ext cx="5353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panel-1-label">
            <a:extLst xmlns:a="http://schemas.openxmlformats.org/drawingml/2006/main">
              <a:ext uri="{FF2B5EF4-FFF2-40B4-BE49-F238E27FC236}">
                <a16:creationId xmlns:a16="http://schemas.microsoft.com/office/drawing/2014/main" id="{C713644F-10F3-4FC2-A2DE-AC7E1A77E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95550"/>
            <a:ext cx="501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下一步目标</a:t>
            </a:r>
          </a:p>
        </p:txBody>
      </p:sp>
      <p:sp>
        <p:nvSpPr>
          <p:cNvPr id="19" name="item-1-0-title">
            <a:extLst xmlns:a="http://schemas.openxmlformats.org/drawingml/2006/main">
              <a:ext uri="{FF2B5EF4-FFF2-40B4-BE49-F238E27FC236}">
                <a16:creationId xmlns:a16="http://schemas.microsoft.com/office/drawing/2014/main" id="{BB8918F8-D35F-4917-BDCC-DDA77C35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09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感知 Skill 的作用</a:t>
            </a:r>
          </a:p>
        </p:txBody>
      </p:sp>
      <p:sp>
        <p:nvSpPr>
          <p:cNvPr id="20" name="item-1-0-body">
            <a:extLst xmlns:a="http://schemas.openxmlformats.org/drawingml/2006/main">
              <a:ext uri="{FF2B5EF4-FFF2-40B4-BE49-F238E27FC236}">
                <a16:creationId xmlns:a16="http://schemas.microsoft.com/office/drawing/2014/main" id="{79607931-5D84-4A54-912C-4BD89180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76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看见流程和规则复用带来的价值</a:t>
            </a:r>
          </a:p>
        </p:txBody>
      </p:sp>
      <p:sp>
        <p:nvSpPr>
          <p:cNvPr id="21" name="item-1-1-title">
            <a:extLst xmlns:a="http://schemas.openxmlformats.org/drawingml/2006/main">
              <a:ext uri="{FF2B5EF4-FFF2-40B4-BE49-F238E27FC236}">
                <a16:creationId xmlns:a16="http://schemas.microsoft.com/office/drawing/2014/main" id="{A7D9C735-BA7F-4CC1-86E1-8D8F53761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581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一次性完成成为可复用能力</a:t>
            </a:r>
          </a:p>
        </p:txBody>
      </p:sp>
      <p:sp>
        <p:nvSpPr>
          <p:cNvPr id="22" name="item-1-1-body">
            <a:extLst xmlns:a="http://schemas.openxmlformats.org/drawingml/2006/main">
              <a:ext uri="{FF2B5EF4-FFF2-40B4-BE49-F238E27FC236}">
                <a16:creationId xmlns:a16="http://schemas.microsoft.com/office/drawing/2014/main" id="{5027B772-5464-461F-9F3E-83DF220B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48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把成功方法留在完整的能力包中</a:t>
            </a:r>
          </a:p>
        </p:txBody>
      </p:sp>
      <p:sp>
        <p:nvSpPr>
          <p:cNvPr id="23" name="item-1-2-title">
            <a:extLst xmlns:a="http://schemas.openxmlformats.org/drawingml/2006/main">
              <a:ext uri="{FF2B5EF4-FFF2-40B4-BE49-F238E27FC236}">
                <a16:creationId xmlns:a16="http://schemas.microsoft.com/office/drawing/2014/main" id="{39B5ECF7-9C61-4CE6-9807-8B45AE3B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152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个人经验成为团队共同方法</a:t>
            </a:r>
          </a:p>
        </p:txBody>
      </p:sp>
      <p:sp>
        <p:nvSpPr>
          <p:cNvPr id="24" name="item-1-2-body">
            <a:extLst xmlns:a="http://schemas.openxmlformats.org/drawingml/2006/main">
              <a:ext uri="{FF2B5EF4-FFF2-40B4-BE49-F238E27FC236}">
                <a16:creationId xmlns:a16="http://schemas.microsoft.com/office/drawing/2014/main" id="{D0268A07-E44C-42E5-B70F-DB2E1DF6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419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让另一位同事也能按同一口径完成</a:t>
            </a:r>
          </a:p>
        </p:txBody>
      </p:sp>
      <p:sp>
        <p:nvSpPr>
          <p:cNvPr id="25" name="item-1-3-title">
            <a:extLst xmlns:a="http://schemas.openxmlformats.org/drawingml/2006/main">
              <a:ext uri="{FF2B5EF4-FFF2-40B4-BE49-F238E27FC236}">
                <a16:creationId xmlns:a16="http://schemas.microsoft.com/office/drawing/2014/main" id="{DB1BD28D-AF5B-40F1-B7B1-BAE078CE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724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形成共同的工程语言</a:t>
            </a:r>
          </a:p>
        </p:txBody>
      </p:sp>
      <p:sp>
        <p:nvSpPr>
          <p:cNvPr id="26" name="item-1-3-body">
            <a:extLst xmlns:a="http://schemas.openxmlformats.org/drawingml/2006/main">
              <a:ext uri="{FF2B5EF4-FFF2-40B4-BE49-F238E27FC236}">
                <a16:creationId xmlns:a16="http://schemas.microsoft.com/office/drawing/2014/main" id="{9D9CF6ED-F517-4F9D-8793-537BA753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991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知道如何设计、执行、验证和改进</a:t>
            </a:r>
          </a:p>
        </p:txBody>
      </p:sp>
      <p:sp>
        <p:nvSpPr>
          <p:cNvPr id="27" name="flow-arrow">
            <a:extLst xmlns:a="http://schemas.openxmlformats.org/drawingml/2006/main">
              <a:ext uri="{FF2B5EF4-FFF2-40B4-BE49-F238E27FC236}">
                <a16:creationId xmlns:a16="http://schemas.microsoft.com/office/drawing/2014/main" id="{EBB4D29A-41B3-405F-8D96-E74DF55A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05225"/>
            <a:ext cx="342900" cy="4191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8CDA0982-D746-4CC3-A7F0-BBEACE1B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9" name="takeaway">
            <a:extLst xmlns:a="http://schemas.openxmlformats.org/drawingml/2006/main">
              <a:ext uri="{FF2B5EF4-FFF2-40B4-BE49-F238E27FC236}">
                <a16:creationId xmlns:a16="http://schemas.microsoft.com/office/drawing/2014/main" id="{D9846639-55B6-4D8C-825E-69D3DDC1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把 Chat 中成功的方法沉淀为 Skill，再通过验证与复用完善它。</a:t>
            </a:r>
          </a:p>
        </p:txBody>
      </p:sp>
      <p:sp>
        <p:nvSpPr>
          <p:cNvPr id="30" name="byline">
            <a:extLst xmlns:a="http://schemas.openxmlformats.org/drawingml/2006/main">
              <a:ext uri="{FF2B5EF4-FFF2-40B4-BE49-F238E27FC236}">
                <a16:creationId xmlns:a16="http://schemas.microsoft.com/office/drawing/2014/main" id="{6E2F7256-1007-4C7F-AF9F-F824EFC7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1" name="page">
            <a:extLst xmlns:a="http://schemas.openxmlformats.org/drawingml/2006/main">
              <a:ext uri="{FF2B5EF4-FFF2-40B4-BE49-F238E27FC236}">
                <a16:creationId xmlns:a16="http://schemas.microsoft.com/office/drawing/2014/main" id="{EFED77BD-9EF3-4E71-9800-0BCE30D4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6765747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09B4A3-FD76-41AE-8742-5FD0267054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7c1f0e83a460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B001EA65-2916-4887-91A1-2175E4A5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804EEF-08EE-435E-A41C-F8E6EBD6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从一次数据处理任务说起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5F3A34CE-4867-4B3E-A865-696E68A3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拿到下面这份工单明细，怎样让 AI 把它整理成 10 月 10 日的日报？</a:t>
            </a:r>
          </a:p>
        </p:txBody>
      </p:sp>
      <p:sp>
        <p:nvSpPr>
          <p:cNvPr id="5" name="input-label">
            <a:extLst xmlns:a="http://schemas.openxmlformats.org/drawingml/2006/main">
              <a:ext uri="{FF2B5EF4-FFF2-40B4-BE49-F238E27FC236}">
                <a16:creationId xmlns:a16="http://schemas.microsoft.com/office/drawing/2014/main" id="{45A3C0B7-140E-4A56-AED3-000EEA0A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输入：7 行虚构工单明细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77E6C-521D-427D-B19A-B35F2F72B172}"/>
              </a:ext>
            </a:extLst>
          </p:cNvPr>
          <p:cNvGraphicFramePr/>
          <p:nvPr/>
        </p:nvGraphicFramePr>
        <p:xfrm>
          <a:off xmlns:a="http://schemas.openxmlformats.org/drawingml/2006/main" x="457200" y="2781300"/>
          <a:ext xmlns:a="http://schemas.openxmlformats.org/drawingml/2006/main" cx="5619750" cy="25431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04875"/>
                <a:gridCol w="1676400"/>
                <a:gridCol w="1285875"/>
                <a:gridCol w="1752600"/>
              </a:tblGrid>
              <a:tr h="342900">
                <a:tc>
                  <a:txBody>
                    <a:bodyPr wrap="square" lIns="57150" tIns="57150" rIns="57150" bIns="57150"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工单 ID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创建日期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状态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耗时 / 分钟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待处理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45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90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90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待处理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T006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2026-10-11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57150" tIns="57150" rIns="57150" bIns="57150"/>
                    <a:lstStyle/>
                    <a:p>
                      <a:r>
                        <a:rPr sz="13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ample-note">
            <a:extLst xmlns:a="http://schemas.openxmlformats.org/drawingml/2006/main">
              <a:ext uri="{FF2B5EF4-FFF2-40B4-BE49-F238E27FC236}">
                <a16:creationId xmlns:a16="http://schemas.microsoft.com/office/drawing/2014/main" id="{D13B1974-89CB-48B8-83E6-36035442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29250"/>
            <a:ext cx="5619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T004 重复一行；T006 属于 10 月 11 日。</a:t>
            </a:r>
          </a:p>
        </p:txBody>
      </p:sp>
      <p:sp>
        <p:nvSpPr>
          <p:cNvPr id="8" name="sample-task">
            <a:extLst xmlns:a="http://schemas.openxmlformats.org/drawingml/2006/main">
              <a:ext uri="{FF2B5EF4-FFF2-40B4-BE49-F238E27FC236}">
                <a16:creationId xmlns:a16="http://schemas.microsoft.com/office/drawing/2014/main" id="{9C497375-08A2-4BEE-8BD8-A7E0D57F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419350"/>
            <a:ext cx="5305425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9" name="sample-task-label-band">
            <a:extLst xmlns:a="http://schemas.openxmlformats.org/drawingml/2006/main">
              <a:ext uri="{FF2B5EF4-FFF2-40B4-BE49-F238E27FC236}">
                <a16:creationId xmlns:a16="http://schemas.microsoft.com/office/drawing/2014/main" id="{FC046961-AC19-4A6E-A892-709BB9BB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419350"/>
            <a:ext cx="5305425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0" name="sample-task-label">
            <a:extLst xmlns:a="http://schemas.openxmlformats.org/drawingml/2006/main">
              <a:ext uri="{FF2B5EF4-FFF2-40B4-BE49-F238E27FC236}">
                <a16:creationId xmlns:a16="http://schemas.microsoft.com/office/drawing/2014/main" id="{8325640A-4064-44AA-ABC2-3F99E57B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495550"/>
            <a:ext cx="49625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交给 AI 的任务</a:t>
            </a:r>
          </a:p>
        </p:txBody>
      </p:sp>
      <p:sp>
        <p:nvSpPr>
          <p:cNvPr id="11" name="sample-task-body">
            <a:extLst xmlns:a="http://schemas.openxmlformats.org/drawingml/2006/main">
              <a:ext uri="{FF2B5EF4-FFF2-40B4-BE49-F238E27FC236}">
                <a16:creationId xmlns:a16="http://schemas.microsoft.com/office/drawing/2014/main" id="{5AD5A97D-CE28-4C36-9575-E49EB4DF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000375"/>
            <a:ext cx="49625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请统计 10 月 10 日创建的工单。相同 ID 完全一致时保留一条，日期、状态或耗时不一致时停下来等我确认。告诉我总数、完成数、待处理数和完成单平均耗时。</a:t>
            </a:r>
          </a:p>
        </p:txBody>
      </p:sp>
      <p:sp>
        <p:nvSpPr>
          <p:cNvPr id="12" name="sample-output">
            <a:extLst xmlns:a="http://schemas.openxmlformats.org/drawingml/2006/main">
              <a:ext uri="{FF2B5EF4-FFF2-40B4-BE49-F238E27FC236}">
                <a16:creationId xmlns:a16="http://schemas.microsoft.com/office/drawing/2014/main" id="{8E1F57BC-5018-4D80-BD5D-98677248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238625"/>
            <a:ext cx="53054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3" name="sample-output-label-band">
            <a:extLst xmlns:a="http://schemas.openxmlformats.org/drawingml/2006/main">
              <a:ext uri="{FF2B5EF4-FFF2-40B4-BE49-F238E27FC236}">
                <a16:creationId xmlns:a16="http://schemas.microsoft.com/office/drawing/2014/main" id="{2FC1EF07-F71B-4850-B1D8-C2C95A1E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238625"/>
            <a:ext cx="5305425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4" name="sample-output-label">
            <a:extLst xmlns:a="http://schemas.openxmlformats.org/drawingml/2006/main">
              <a:ext uri="{FF2B5EF4-FFF2-40B4-BE49-F238E27FC236}">
                <a16:creationId xmlns:a16="http://schemas.microsoft.com/office/drawing/2014/main" id="{238579C1-227E-4973-86EC-08907895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314825"/>
            <a:ext cx="49625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应该交回的日报</a:t>
            </a:r>
          </a:p>
        </p:txBody>
      </p:sp>
      <p:sp>
        <p:nvSpPr>
          <p:cNvPr id="15" name="sample-output-0">
            <a:extLst xmlns:a="http://schemas.openxmlformats.org/drawingml/2006/main">
              <a:ext uri="{FF2B5EF4-FFF2-40B4-BE49-F238E27FC236}">
                <a16:creationId xmlns:a16="http://schemas.microsoft.com/office/drawing/2014/main" id="{A1D8235A-CDE9-44DB-81C0-36F49194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81012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5 单：完成 3 单，待处理 2 单</a:t>
            </a:r>
          </a:p>
        </p:txBody>
      </p:sp>
      <p:sp>
        <p:nvSpPr>
          <p:cNvPr id="16" name="sample-output-1">
            <a:extLst xmlns:a="http://schemas.openxmlformats.org/drawingml/2006/main">
              <a:ext uri="{FF2B5EF4-FFF2-40B4-BE49-F238E27FC236}">
                <a16:creationId xmlns:a16="http://schemas.microsoft.com/office/drawing/2014/main" id="{37BEEEF9-ABDE-460F-B240-62CE0EF5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515302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完成单平均：(60 + 45 + 90) ÷ 3 = 65 分钟</a:t>
            </a:r>
          </a:p>
        </p:txBody>
      </p:sp>
      <p:sp>
        <p:nvSpPr>
          <p:cNvPr id="17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FF59D977-A0F8-4DB7-9486-DD138D7F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takeaway">
            <a:extLst xmlns:a="http://schemas.openxmlformats.org/drawingml/2006/main">
              <a:ext uri="{FF2B5EF4-FFF2-40B4-BE49-F238E27FC236}">
                <a16:creationId xmlns:a16="http://schemas.microsoft.com/office/drawing/2014/main" id="{24DD1527-6977-48F0-A373-EF2722DA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这份明细要变成一份日报：去重、按创建日期筛选，再统计数量与完成单平均耗时。</a:t>
            </a:r>
          </a:p>
        </p:txBody>
      </p:sp>
      <p:sp>
        <p:nvSpPr>
          <p:cNvPr id="19" name="byline">
            <a:extLst xmlns:a="http://schemas.openxmlformats.org/drawingml/2006/main">
              <a:ext uri="{FF2B5EF4-FFF2-40B4-BE49-F238E27FC236}">
                <a16:creationId xmlns:a16="http://schemas.microsoft.com/office/drawing/2014/main" id="{6A0A11BF-3053-4C22-B511-8AA7C235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0" name="page">
            <a:extLst xmlns:a="http://schemas.openxmlformats.org/drawingml/2006/main">
              <a:ext uri="{FF2B5EF4-FFF2-40B4-BE49-F238E27FC236}">
                <a16:creationId xmlns:a16="http://schemas.microsoft.com/office/drawing/2014/main" id="{D65B317A-4383-4B06-AB01-E44F6F519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20323388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89FE6F-5BA3-4DA8-923A-40D898ED30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d427f8a3e430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6FA67753-5DC6-4CF1-BDA8-59E4CB53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AC89F6-695F-48B0-B05B-ED50E159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Chat、Skill、Skill Engineering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D771776B-9EB0-4239-AC79-9E96A4B9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把一次成功的任务，转化成能跨对话复用、执行关键操作、具备验证机制的工作能力。</a:t>
            </a:r>
          </a:p>
        </p:txBody>
      </p:sp>
      <p:sp>
        <p:nvSpPr>
          <p:cNvPr id="5" name="formula-panel">
            <a:extLst xmlns:a="http://schemas.openxmlformats.org/drawingml/2006/main">
              <a:ext uri="{FF2B5EF4-FFF2-40B4-BE49-F238E27FC236}">
                <a16:creationId xmlns:a16="http://schemas.microsoft.com/office/drawing/2014/main" id="{C41206DC-6DEB-4C99-BE2B-78D6926C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43150"/>
            <a:ext cx="112776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3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formula">
            <a:extLst xmlns:a="http://schemas.openxmlformats.org/drawingml/2006/main">
              <a:ext uri="{FF2B5EF4-FFF2-40B4-BE49-F238E27FC236}">
                <a16:creationId xmlns:a16="http://schemas.microsoft.com/office/drawing/2014/main" id="{D415E727-E282-4B7B-980C-B2C91E4F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1001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Engineering = Skill Design + Deterministic Execution + Validation + Evaluation + Reuse</a:t>
            </a:r>
          </a:p>
        </p:txBody>
      </p:sp>
      <p:sp>
        <p:nvSpPr>
          <p:cNvPr id="7" name="formula-zh-0">
            <a:extLst xmlns:a="http://schemas.openxmlformats.org/drawingml/2006/main">
              <a:ext uri="{FF2B5EF4-FFF2-40B4-BE49-F238E27FC236}">
                <a16:creationId xmlns:a16="http://schemas.microsoft.com/office/drawing/2014/main" id="{FEE72360-D249-4416-80C3-E54F428A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技能设计</a:t>
            </a:r>
          </a:p>
        </p:txBody>
      </p:sp>
      <p:sp>
        <p:nvSpPr>
          <p:cNvPr id="8" name="formula-zh-1">
            <a:extLst xmlns:a="http://schemas.openxmlformats.org/drawingml/2006/main">
              <a:ext uri="{FF2B5EF4-FFF2-40B4-BE49-F238E27FC236}">
                <a16:creationId xmlns:a16="http://schemas.microsoft.com/office/drawing/2014/main" id="{8FC3A0B1-50FD-4327-ABD8-8F1B7354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822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确定性执行</a:t>
            </a:r>
          </a:p>
        </p:txBody>
      </p:sp>
      <p:sp>
        <p:nvSpPr>
          <p:cNvPr id="9" name="formula-zh-2">
            <a:extLst xmlns:a="http://schemas.openxmlformats.org/drawingml/2006/main">
              <a:ext uri="{FF2B5EF4-FFF2-40B4-BE49-F238E27FC236}">
                <a16:creationId xmlns:a16="http://schemas.microsoft.com/office/drawing/2014/main" id="{E61200C6-DBE8-43A7-A813-1F9BC0BA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结果验证</a:t>
            </a:r>
          </a:p>
        </p:txBody>
      </p:sp>
      <p:sp>
        <p:nvSpPr>
          <p:cNvPr id="10" name="formula-zh-3">
            <a:extLst xmlns:a="http://schemas.openxmlformats.org/drawingml/2006/main">
              <a:ext uri="{FF2B5EF4-FFF2-40B4-BE49-F238E27FC236}">
                <a16:creationId xmlns:a16="http://schemas.microsoft.com/office/drawing/2014/main" id="{AB8F933B-275A-462A-9490-569CCDF1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效果评估</a:t>
            </a:r>
          </a:p>
        </p:txBody>
      </p:sp>
      <p:sp>
        <p:nvSpPr>
          <p:cNvPr id="11" name="formula-zh-4">
            <a:extLst xmlns:a="http://schemas.openxmlformats.org/drawingml/2006/main">
              <a:ext uri="{FF2B5EF4-FFF2-40B4-BE49-F238E27FC236}">
                <a16:creationId xmlns:a16="http://schemas.microsoft.com/office/drawing/2014/main" id="{8892DD84-0CCD-4506-AA6E-401CDA7C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复用传播</a:t>
            </a:r>
          </a:p>
        </p:txBody>
      </p:sp>
      <p:sp>
        <p:nvSpPr>
          <p:cNvPr id="12" name="progression-0">
            <a:extLst xmlns:a="http://schemas.openxmlformats.org/drawingml/2006/main">
              <a:ext uri="{FF2B5EF4-FFF2-40B4-BE49-F238E27FC236}">
                <a16:creationId xmlns:a16="http://schemas.microsoft.com/office/drawing/2014/main" id="{A196E3C6-C98E-4812-B5D4-F1900839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3" name="progression-0-title">
            <a:extLst xmlns:a="http://schemas.openxmlformats.org/drawingml/2006/main">
              <a:ext uri="{FF2B5EF4-FFF2-40B4-BE49-F238E27FC236}">
                <a16:creationId xmlns:a16="http://schemas.microsoft.com/office/drawing/2014/main" id="{F6A162C4-DFE2-4352-994B-1F4FF677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Chat 使用</a:t>
            </a:r>
          </a:p>
        </p:txBody>
      </p:sp>
      <p:sp>
        <p:nvSpPr>
          <p:cNvPr id="14" name="progression-0-sub">
            <a:extLst xmlns:a="http://schemas.openxmlformats.org/drawingml/2006/main">
              <a:ext uri="{FF2B5EF4-FFF2-40B4-BE49-F238E27FC236}">
                <a16:creationId xmlns:a16="http://schemas.microsoft.com/office/drawing/2014/main" id="{577136CC-921A-40ED-B35B-E307F610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单次完成任务</a:t>
            </a:r>
          </a:p>
        </p:txBody>
      </p:sp>
      <p:sp>
        <p:nvSpPr>
          <p:cNvPr id="15" name="progression-0-body">
            <a:extLst xmlns:a="http://schemas.openxmlformats.org/drawingml/2006/main">
              <a:ext uri="{FF2B5EF4-FFF2-40B4-BE49-F238E27FC236}">
                <a16:creationId xmlns:a16="http://schemas.microsoft.com/office/drawing/2014/main" id="{A6847DB4-656F-42D1-880F-8837CD33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提出问题，获得答案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解决当下的任务</a:t>
            </a:r>
          </a:p>
        </p:txBody>
      </p:sp>
      <p:sp>
        <p:nvSpPr>
          <p:cNvPr id="16" name="flow-arrow">
            <a:extLst xmlns:a="http://schemas.openxmlformats.org/drawingml/2006/main">
              <a:ext uri="{FF2B5EF4-FFF2-40B4-BE49-F238E27FC236}">
                <a16:creationId xmlns:a16="http://schemas.microsoft.com/office/drawing/2014/main" id="{C03B88C6-865F-41D4-A6FA-56E435C6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4324350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rogression-1">
            <a:extLst xmlns:a="http://schemas.openxmlformats.org/drawingml/2006/main">
              <a:ext uri="{FF2B5EF4-FFF2-40B4-BE49-F238E27FC236}">
                <a16:creationId xmlns:a16="http://schemas.microsoft.com/office/drawing/2014/main" id="{DDF25E64-FA06-46CA-B59A-9B499EEC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progression-1-title">
            <a:extLst xmlns:a="http://schemas.openxmlformats.org/drawingml/2006/main">
              <a:ext uri="{FF2B5EF4-FFF2-40B4-BE49-F238E27FC236}">
                <a16:creationId xmlns:a16="http://schemas.microsoft.com/office/drawing/2014/main" id="{2E81CBA6-C35F-4697-9D91-6E8455BB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使用</a:t>
            </a:r>
          </a:p>
        </p:txBody>
      </p:sp>
      <p:sp>
        <p:nvSpPr>
          <p:cNvPr id="19" name="progression-1-sub">
            <a:extLst xmlns:a="http://schemas.openxmlformats.org/drawingml/2006/main">
              <a:ext uri="{FF2B5EF4-FFF2-40B4-BE49-F238E27FC236}">
                <a16:creationId xmlns:a16="http://schemas.microsoft.com/office/drawing/2014/main" id="{7ECC9F53-1F31-4676-A1C8-390BE583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复用已有能力</a:t>
            </a:r>
          </a:p>
        </p:txBody>
      </p:sp>
      <p:sp>
        <p:nvSpPr>
          <p:cNvPr id="20" name="progression-1-body">
            <a:extLst xmlns:a="http://schemas.openxmlformats.org/drawingml/2006/main">
              <a:ext uri="{FF2B5EF4-FFF2-40B4-BE49-F238E27FC236}">
                <a16:creationId xmlns:a16="http://schemas.microsoft.com/office/drawing/2014/main" id="{EAB45F03-9BF9-42E1-9C0C-59571C35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调用已沉淀的流程和资源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按约定方法完成任务</a:t>
            </a:r>
          </a:p>
        </p:txBody>
      </p:sp>
      <p:sp>
        <p:nvSpPr>
          <p:cNvPr id="21" name="flow-arrow">
            <a:extLst xmlns:a="http://schemas.openxmlformats.org/drawingml/2006/main">
              <a:ext uri="{FF2B5EF4-FFF2-40B4-BE49-F238E27FC236}">
                <a16:creationId xmlns:a16="http://schemas.microsoft.com/office/drawing/2014/main" id="{84297DA8-8051-471C-881B-97019FE6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324350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progression-2">
            <a:extLst xmlns:a="http://schemas.openxmlformats.org/drawingml/2006/main">
              <a:ext uri="{FF2B5EF4-FFF2-40B4-BE49-F238E27FC236}">
                <a16:creationId xmlns:a16="http://schemas.microsoft.com/office/drawing/2014/main" id="{43FFE884-D1C9-4D36-B49A-E5AADBA9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progression-2-title">
            <a:extLst xmlns:a="http://schemas.openxmlformats.org/drawingml/2006/main">
              <a:ext uri="{FF2B5EF4-FFF2-40B4-BE49-F238E27FC236}">
                <a16:creationId xmlns:a16="http://schemas.microsoft.com/office/drawing/2014/main" id="{6962664C-6F73-4008-A564-54DBCD0D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Engineering</a:t>
            </a:r>
          </a:p>
        </p:txBody>
      </p:sp>
      <p:sp>
        <p:nvSpPr>
          <p:cNvPr id="24" name="progression-2-sub">
            <a:extLst xmlns:a="http://schemas.openxmlformats.org/drawingml/2006/main">
              <a:ext uri="{FF2B5EF4-FFF2-40B4-BE49-F238E27FC236}">
                <a16:creationId xmlns:a16="http://schemas.microsoft.com/office/drawing/2014/main" id="{581317E0-F3A5-46A4-9F72-37AE4E45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工程化沉淀与持续优化</a:t>
            </a:r>
          </a:p>
        </p:txBody>
      </p:sp>
      <p:sp>
        <p:nvSpPr>
          <p:cNvPr id="25" name="progression-2-body">
            <a:extLst xmlns:a="http://schemas.openxmlformats.org/drawingml/2006/main">
              <a:ext uri="{FF2B5EF4-FFF2-40B4-BE49-F238E27FC236}">
                <a16:creationId xmlns:a16="http://schemas.microsoft.com/office/drawing/2014/main" id="{FCB59293-FB18-4D54-9401-349D3D7B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分清规则、实现与验证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换对话、换数据、换人复用</a:t>
            </a:r>
          </a:p>
        </p:txBody>
      </p:sp>
      <p:sp>
        <p:nvSpPr>
          <p:cNvPr id="26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EB16CB0B-176A-4B57-9445-E8951161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7" name="takeaway">
            <a:extLst xmlns:a="http://schemas.openxmlformats.org/drawingml/2006/main">
              <a:ext uri="{FF2B5EF4-FFF2-40B4-BE49-F238E27FC236}">
                <a16:creationId xmlns:a16="http://schemas.microsoft.com/office/drawing/2014/main" id="{710E66B5-E3AA-4D0D-9565-B60C8699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更稳定：新 Chat 也能复现。更可靠：关键计算可验证。更高效：团队可复用、可传播。</a:t>
            </a:r>
          </a:p>
        </p:txBody>
      </p:sp>
      <p:sp>
        <p:nvSpPr>
          <p:cNvPr id="28" name="byline">
            <a:extLst xmlns:a="http://schemas.openxmlformats.org/drawingml/2006/main">
              <a:ext uri="{FF2B5EF4-FFF2-40B4-BE49-F238E27FC236}">
                <a16:creationId xmlns:a16="http://schemas.microsoft.com/office/drawing/2014/main" id="{EC88E3A1-20F6-4A56-B277-2DE64B13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9" name="page">
            <a:extLst xmlns:a="http://schemas.openxmlformats.org/drawingml/2006/main">
              <a:ext uri="{FF2B5EF4-FFF2-40B4-BE49-F238E27FC236}">
                <a16:creationId xmlns:a16="http://schemas.microsoft.com/office/drawing/2014/main" id="{4BFA46B1-89ED-4E42-99D6-CB1B0FFD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5296866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E0BD88C-32BB-4962-ADC4-03E02D2E2E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d308d269347c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A217E319-4560-4DD7-9A2E-D8A7873E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6BD7E7-372B-46FB-82E1-6DB86448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一个数据处理 Skill 的两个部分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37CD3070-0193-449B-B657-5F342C22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Workflow 安排任务怎样推进，Data Processing 完成数据的解析、转换与计算。</a:t>
            </a:r>
          </a:p>
        </p:txBody>
      </p:sp>
      <p:sp>
        <p:nvSpPr>
          <p:cNvPr id="5" name="workflow-label-band">
            <a:extLst xmlns:a="http://schemas.openxmlformats.org/drawingml/2006/main">
              <a:ext uri="{FF2B5EF4-FFF2-40B4-BE49-F238E27FC236}">
                <a16:creationId xmlns:a16="http://schemas.microsoft.com/office/drawing/2014/main" id="{731786AF-B60D-4C79-9E70-B8C2F6B9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33625"/>
            <a:ext cx="11277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workflow-label">
            <a:extLst xmlns:a="http://schemas.openxmlformats.org/drawingml/2006/main">
              <a:ext uri="{FF2B5EF4-FFF2-40B4-BE49-F238E27FC236}">
                <a16:creationId xmlns:a16="http://schemas.microsoft.com/office/drawing/2014/main" id="{5935608B-470F-47BB-A23F-15596FFD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9825"/>
            <a:ext cx="10934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Workflow：任务怎样推进</a:t>
            </a:r>
          </a:p>
        </p:txBody>
      </p:sp>
      <p:sp>
        <p:nvSpPr>
          <p:cNvPr id="7" name="step-0">
            <a:extLst xmlns:a="http://schemas.openxmlformats.org/drawingml/2006/main">
              <a:ext uri="{FF2B5EF4-FFF2-40B4-BE49-F238E27FC236}">
                <a16:creationId xmlns:a16="http://schemas.microsoft.com/office/drawing/2014/main" id="{57EA5872-917F-4E0A-BCB2-6F614066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8" name="step-0-number">
            <a:extLst xmlns:a="http://schemas.openxmlformats.org/drawingml/2006/main">
              <a:ext uri="{FF2B5EF4-FFF2-40B4-BE49-F238E27FC236}">
                <a16:creationId xmlns:a16="http://schemas.microsoft.com/office/drawing/2014/main" id="{3E12C2ED-DD23-408D-9775-B16FAB8E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9" name="step-0-title">
            <a:extLst xmlns:a="http://schemas.openxmlformats.org/drawingml/2006/main">
              <a:ext uri="{FF2B5EF4-FFF2-40B4-BE49-F238E27FC236}">
                <a16:creationId xmlns:a16="http://schemas.microsoft.com/office/drawing/2014/main" id="{8A9248A2-A1AD-4D62-BCB1-0B0F76729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理解任务</a:t>
            </a:r>
          </a:p>
        </p:txBody>
      </p:sp>
      <p:sp>
        <p:nvSpPr>
          <p:cNvPr id="10" name="step-0-body">
            <a:extLst xmlns:a="http://schemas.openxmlformats.org/drawingml/2006/main">
              <a:ext uri="{FF2B5EF4-FFF2-40B4-BE49-F238E27FC236}">
                <a16:creationId xmlns:a16="http://schemas.microsoft.com/office/drawing/2014/main" id="{5EBE5B41-4A7A-4A42-95F6-32A26442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确认目标与业务规则</a:t>
            </a:r>
          </a:p>
        </p:txBody>
      </p:sp>
      <p:sp>
        <p:nvSpPr>
          <p:cNvPr id="11" name="flow-arrow">
            <a:extLst xmlns:a="http://schemas.openxmlformats.org/drawingml/2006/main">
              <a:ext uri="{FF2B5EF4-FFF2-40B4-BE49-F238E27FC236}">
                <a16:creationId xmlns:a16="http://schemas.microsoft.com/office/drawing/2014/main" id="{AC803DAB-F0FF-4EB7-9371-396D567C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tep-1">
            <a:extLst xmlns:a="http://schemas.openxmlformats.org/drawingml/2006/main">
              <a:ext uri="{FF2B5EF4-FFF2-40B4-BE49-F238E27FC236}">
                <a16:creationId xmlns:a16="http://schemas.microsoft.com/office/drawing/2014/main" id="{80C632CF-3A7C-4B1B-8951-868A8A40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3" name="step-1-number">
            <a:extLst xmlns:a="http://schemas.openxmlformats.org/drawingml/2006/main">
              <a:ext uri="{FF2B5EF4-FFF2-40B4-BE49-F238E27FC236}">
                <a16:creationId xmlns:a16="http://schemas.microsoft.com/office/drawing/2014/main" id="{6169513D-7926-4C5C-9299-53B9A76E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4" name="step-1-title">
            <a:extLst xmlns:a="http://schemas.openxmlformats.org/drawingml/2006/main">
              <a:ext uri="{FF2B5EF4-FFF2-40B4-BE49-F238E27FC236}">
                <a16:creationId xmlns:a16="http://schemas.microsoft.com/office/drawing/2014/main" id="{423CDB0D-0A51-468C-AEF6-360B8AAD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检查输入</a:t>
            </a:r>
          </a:p>
        </p:txBody>
      </p:sp>
      <p:sp>
        <p:nvSpPr>
          <p:cNvPr id="15" name="step-1-body">
            <a:extLst xmlns:a="http://schemas.openxmlformats.org/drawingml/2006/main">
              <a:ext uri="{FF2B5EF4-FFF2-40B4-BE49-F238E27FC236}">
                <a16:creationId xmlns:a16="http://schemas.microsoft.com/office/drawing/2014/main" id="{026A512B-3406-4639-8038-1EA0541B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核对字段、类型、日期</a:t>
            </a:r>
          </a:p>
        </p:txBody>
      </p:sp>
      <p:sp>
        <p:nvSpPr>
          <p:cNvPr id="16" name="flow-arrow">
            <a:extLst xmlns:a="http://schemas.openxmlformats.org/drawingml/2006/main">
              <a:ext uri="{FF2B5EF4-FFF2-40B4-BE49-F238E27FC236}">
                <a16:creationId xmlns:a16="http://schemas.microsoft.com/office/drawing/2014/main" id="{6650BDD7-F5C1-4230-9C48-22695DE5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ep-2">
            <a:extLst xmlns:a="http://schemas.openxmlformats.org/drawingml/2006/main">
              <a:ext uri="{FF2B5EF4-FFF2-40B4-BE49-F238E27FC236}">
                <a16:creationId xmlns:a16="http://schemas.microsoft.com/office/drawing/2014/main" id="{D4AFB5B1-0961-4619-8214-FA621B42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step-2-number">
            <a:extLst xmlns:a="http://schemas.openxmlformats.org/drawingml/2006/main">
              <a:ext uri="{FF2B5EF4-FFF2-40B4-BE49-F238E27FC236}">
                <a16:creationId xmlns:a16="http://schemas.microsoft.com/office/drawing/2014/main" id="{FFAC8D40-46F2-4370-9C42-D6C78C99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9" name="step-2-title">
            <a:extLst xmlns:a="http://schemas.openxmlformats.org/drawingml/2006/main">
              <a:ext uri="{FF2B5EF4-FFF2-40B4-BE49-F238E27FC236}">
                <a16:creationId xmlns:a16="http://schemas.microsoft.com/office/drawing/2014/main" id="{03F2B043-5672-4F71-A810-E57604C6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执行处理</a:t>
            </a:r>
          </a:p>
        </p:txBody>
      </p:sp>
      <p:sp>
        <p:nvSpPr>
          <p:cNvPr id="20" name="step-2-body">
            <a:extLst xmlns:a="http://schemas.openxmlformats.org/drawingml/2006/main">
              <a:ext uri="{FF2B5EF4-FFF2-40B4-BE49-F238E27FC236}">
                <a16:creationId xmlns:a16="http://schemas.microsoft.com/office/drawing/2014/main" id="{D94FC5E5-6314-4B44-8556-C29CDDBB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筛选、关联、去重、汇总</a:t>
            </a:r>
          </a:p>
        </p:txBody>
      </p:sp>
      <p:sp>
        <p:nvSpPr>
          <p:cNvPr id="21" name="flow-arrow">
            <a:extLst xmlns:a="http://schemas.openxmlformats.org/drawingml/2006/main">
              <a:ext uri="{FF2B5EF4-FFF2-40B4-BE49-F238E27FC236}">
                <a16:creationId xmlns:a16="http://schemas.microsoft.com/office/drawing/2014/main" id="{65133DB4-0234-4E54-94E5-6BD2A76E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tep-3">
            <a:extLst xmlns:a="http://schemas.openxmlformats.org/drawingml/2006/main">
              <a:ext uri="{FF2B5EF4-FFF2-40B4-BE49-F238E27FC236}">
                <a16:creationId xmlns:a16="http://schemas.microsoft.com/office/drawing/2014/main" id="{D40F7D96-38DA-47BD-9CE3-4A3022A8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step-3-number">
            <a:extLst xmlns:a="http://schemas.openxmlformats.org/drawingml/2006/main">
              <a:ext uri="{FF2B5EF4-FFF2-40B4-BE49-F238E27FC236}">
                <a16:creationId xmlns:a16="http://schemas.microsoft.com/office/drawing/2014/main" id="{79A889B8-8EED-43C6-A8B7-2C03CF98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24" name="step-3-title">
            <a:extLst xmlns:a="http://schemas.openxmlformats.org/drawingml/2006/main">
              <a:ext uri="{FF2B5EF4-FFF2-40B4-BE49-F238E27FC236}">
                <a16:creationId xmlns:a16="http://schemas.microsoft.com/office/drawing/2014/main" id="{98C070B7-040B-431B-AEB9-C515F776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验证结果</a:t>
            </a:r>
          </a:p>
        </p:txBody>
      </p:sp>
      <p:sp>
        <p:nvSpPr>
          <p:cNvPr id="25" name="step-3-body">
            <a:extLst xmlns:a="http://schemas.openxmlformats.org/drawingml/2006/main">
              <a:ext uri="{FF2B5EF4-FFF2-40B4-BE49-F238E27FC236}">
                <a16:creationId xmlns:a16="http://schemas.microsoft.com/office/drawing/2014/main" id="{F295FF88-75B6-4730-B34A-44B2561E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每次核对，失败停止</a:t>
            </a:r>
          </a:p>
        </p:txBody>
      </p:sp>
      <p:sp>
        <p:nvSpPr>
          <p:cNvPr id="26" name="flow-arrow">
            <a:extLst xmlns:a="http://schemas.openxmlformats.org/drawingml/2006/main">
              <a:ext uri="{FF2B5EF4-FFF2-40B4-BE49-F238E27FC236}">
                <a16:creationId xmlns:a16="http://schemas.microsoft.com/office/drawing/2014/main" id="{AB5DA162-D95B-4184-8EE2-8C6F8096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step-4">
            <a:extLst xmlns:a="http://schemas.openxmlformats.org/drawingml/2006/main">
              <a:ext uri="{FF2B5EF4-FFF2-40B4-BE49-F238E27FC236}">
                <a16:creationId xmlns:a16="http://schemas.microsoft.com/office/drawing/2014/main" id="{29E18F04-5374-4980-973F-97D24384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8" name="step-4-number">
            <a:extLst xmlns:a="http://schemas.openxmlformats.org/drawingml/2006/main">
              <a:ext uri="{FF2B5EF4-FFF2-40B4-BE49-F238E27FC236}">
                <a16:creationId xmlns:a16="http://schemas.microsoft.com/office/drawing/2014/main" id="{5F0D094E-3B4C-4003-82AF-1B28EE321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29" name="step-4-title">
            <a:extLst xmlns:a="http://schemas.openxmlformats.org/drawingml/2006/main">
              <a:ext uri="{FF2B5EF4-FFF2-40B4-BE49-F238E27FC236}">
                <a16:creationId xmlns:a16="http://schemas.microsoft.com/office/drawing/2014/main" id="{DF3BEFE1-A123-47C9-B13C-2A3A3DA4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分析交付</a:t>
            </a:r>
          </a:p>
        </p:txBody>
      </p:sp>
      <p:sp>
        <p:nvSpPr>
          <p:cNvPr id="30" name="step-4-body">
            <a:extLst xmlns:a="http://schemas.openxmlformats.org/drawingml/2006/main">
              <a:ext uri="{FF2B5EF4-FFF2-40B4-BE49-F238E27FC236}">
                <a16:creationId xmlns:a16="http://schemas.microsoft.com/office/drawing/2014/main" id="{CD7AAA86-3855-456E-8D1F-7F4EADEC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解释结果并交付报表</a:t>
            </a:r>
          </a:p>
        </p:txBody>
      </p:sp>
      <p:sp>
        <p:nvSpPr>
          <p:cNvPr id="31" name="workflow-part-0">
            <a:extLst xmlns:a="http://schemas.openxmlformats.org/drawingml/2006/main">
              <a:ext uri="{FF2B5EF4-FFF2-40B4-BE49-F238E27FC236}">
                <a16:creationId xmlns:a16="http://schemas.microsoft.com/office/drawing/2014/main" id="{81D368DD-BA04-4432-8567-8B7BBAF5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467350" cy="923925"/>
          </a:xfrm>
          <a:prstGeom xmlns:a="http://schemas.openxmlformats.org/drawingml/2006/main" prst="roundRect">
            <a:avLst>
              <a:gd name="adj" fmla="val 12371"/>
            </a:avLst>
          </a:prstGeom>
          <a:solidFill xmlns:a="http://schemas.openxmlformats.org/drawingml/2006/main">
            <a:srgbClr val="F6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2" name="workflow-part-0-label">
            <a:extLst xmlns:a="http://schemas.openxmlformats.org/drawingml/2006/main">
              <a:ext uri="{FF2B5EF4-FFF2-40B4-BE49-F238E27FC236}">
                <a16:creationId xmlns:a16="http://schemas.microsoft.com/office/drawing/2014/main" id="{25DCEC4B-C34B-4DDF-B08D-D14FC673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95825"/>
            <a:ext cx="5124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Workflow（工作流）</a:t>
            </a:r>
          </a:p>
        </p:txBody>
      </p:sp>
      <p:sp>
        <p:nvSpPr>
          <p:cNvPr id="33" name="workflow-part-0-body">
            <a:extLst xmlns:a="http://schemas.openxmlformats.org/drawingml/2006/main">
              <a:ext uri="{FF2B5EF4-FFF2-40B4-BE49-F238E27FC236}">
                <a16:creationId xmlns:a16="http://schemas.microsoft.com/office/drawing/2014/main" id="{A48AD66B-F9CF-4C68-80BB-2BBBA979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48250"/>
            <a:ext cx="5124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决定步骤顺序、如何处理歧义、何时继续、何时停止。</a:t>
            </a:r>
          </a:p>
        </p:txBody>
      </p:sp>
      <p:sp>
        <p:nvSpPr>
          <p:cNvPr id="34" name="workflow-part-1">
            <a:extLst xmlns:a="http://schemas.openxmlformats.org/drawingml/2006/main">
              <a:ext uri="{FF2B5EF4-FFF2-40B4-BE49-F238E27FC236}">
                <a16:creationId xmlns:a16="http://schemas.microsoft.com/office/drawing/2014/main" id="{272BC403-8340-481D-B2A9-3CE9961F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91050"/>
            <a:ext cx="5467350" cy="923925"/>
          </a:xfrm>
          <a:prstGeom xmlns:a="http://schemas.openxmlformats.org/drawingml/2006/main" prst="roundRect">
            <a:avLst>
              <a:gd name="adj" fmla="val 12371"/>
            </a:avLst>
          </a:prstGeom>
          <a:solidFill xmlns:a="http://schemas.openxmlformats.org/drawingml/2006/main">
            <a:srgbClr val="F6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5" name="workflow-part-1-label">
            <a:extLst xmlns:a="http://schemas.openxmlformats.org/drawingml/2006/main">
              <a:ext uri="{FF2B5EF4-FFF2-40B4-BE49-F238E27FC236}">
                <a16:creationId xmlns:a16="http://schemas.microsoft.com/office/drawing/2014/main" id="{7712151F-8E45-4AAD-9007-3F5F7CAA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695825"/>
            <a:ext cx="5124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Data Processing（数据处理）</a:t>
            </a:r>
          </a:p>
        </p:txBody>
      </p:sp>
      <p:sp>
        <p:nvSpPr>
          <p:cNvPr id="36" name="workflow-part-1-body">
            <a:extLst xmlns:a="http://schemas.openxmlformats.org/drawingml/2006/main">
              <a:ext uri="{FF2B5EF4-FFF2-40B4-BE49-F238E27FC236}">
                <a16:creationId xmlns:a16="http://schemas.microsoft.com/office/drawing/2014/main" id="{988C51BF-B498-4B57-A782-C539F4DE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48250"/>
            <a:ext cx="5124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按确认的规则完成运算，并返回结果、异常与校验信息。</a:t>
            </a:r>
          </a:p>
        </p:txBody>
      </p:sp>
      <p:sp>
        <p:nvSpPr>
          <p:cNvPr id="37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0F9BC711-5FD9-4B2B-BEF2-B894663E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8" name="takeaway">
            <a:extLst xmlns:a="http://schemas.openxmlformats.org/drawingml/2006/main">
              <a:ext uri="{FF2B5EF4-FFF2-40B4-BE49-F238E27FC236}">
                <a16:creationId xmlns:a16="http://schemas.microsoft.com/office/drawing/2014/main" id="{DD9EEAD4-FE11-4B66-B372-FCC785F4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Workflow 安排执行与停止；每次运行通过结果校验后，再分析交付。</a:t>
            </a:r>
          </a:p>
        </p:txBody>
      </p:sp>
      <p:sp>
        <p:nvSpPr>
          <p:cNvPr id="39" name="byline">
            <a:extLst xmlns:a="http://schemas.openxmlformats.org/drawingml/2006/main">
              <a:ext uri="{FF2B5EF4-FFF2-40B4-BE49-F238E27FC236}">
                <a16:creationId xmlns:a16="http://schemas.microsoft.com/office/drawing/2014/main" id="{1645935C-DEE9-4D1C-84D5-51D9BABA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40" name="page">
            <a:extLst xmlns:a="http://schemas.openxmlformats.org/drawingml/2006/main">
              <a:ext uri="{FF2B5EF4-FFF2-40B4-BE49-F238E27FC236}">
                <a16:creationId xmlns:a16="http://schemas.microsoft.com/office/drawing/2014/main" id="{FA3625E2-5D51-45D7-AC8B-F187EF79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871025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7B961-B01B-49BD-92F9-8C4F44C3D4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50ea510c2419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BBCEBB35-4901-4283-9AA5-FB6EE212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BD81F0-7DC1-4274-A6ED-053A480F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AI 推理 vs 确定性执行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02BA9D62-80DE-4362-826C-540CB98A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在工作流与数据处理两个层次上，分别确定 AI 和固定代码的职责。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0A292-1FC7-4B6E-B0CC-BC49A00B5B5A}"/>
              </a:ext>
            </a:extLst>
          </p:cNvPr>
          <p:cNvGraphicFramePr/>
          <p:nvPr/>
        </p:nvGraphicFramePr>
        <p:xfrm>
          <a:off xmlns:a="http://schemas.openxmlformats.org/drawingml/2006/main" x="457200" y="2381250"/>
          <a:ext xmlns:a="http://schemas.openxmlformats.org/drawingml/2006/main" cx="11277600" cy="3200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4305300"/>
                <a:gridCol w="4305300"/>
              </a:tblGrid>
              <a:tr h="49530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工作层次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AI 推理负责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确定性实现负责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135255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Workflow</a:t>
                      </a:r>
                    </a:p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工作流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识别任务意图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判断异常原因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选择处理策略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固定步骤顺序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状态检查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必经校验、停止条件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35255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Data Processing</a:t>
                      </a:r>
                    </a:p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数据处理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理解字段含义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识别非标准格式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解释异常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筛选、关联、去重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汇总、金额计算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格式验证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D3A62FAB-8B53-4214-B724-E74AC9A3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takeaway">
            <a:extLst xmlns:a="http://schemas.openxmlformats.org/drawingml/2006/main">
              <a:ext uri="{FF2B5EF4-FFF2-40B4-BE49-F238E27FC236}">
                <a16:creationId xmlns:a16="http://schemas.microsoft.com/office/drawing/2014/main" id="{D9344613-F3A5-49F2-9DC2-8096D540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让 Agent 处理不确定性，让代码处理确定性，让验证机制决定结果是否可信。</a:t>
            </a:r>
          </a:p>
        </p:txBody>
      </p:sp>
      <p:sp>
        <p:nvSpPr>
          <p:cNvPr id="8" name="byline">
            <a:extLst xmlns:a="http://schemas.openxmlformats.org/drawingml/2006/main">
              <a:ext uri="{FF2B5EF4-FFF2-40B4-BE49-F238E27FC236}">
                <a16:creationId xmlns:a16="http://schemas.microsoft.com/office/drawing/2014/main" id="{9F4D2C97-5B78-4088-ADCA-00B5812E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B60E4876-5CB4-4F56-BB70-537D1844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5851791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A509247-9BCA-41D7-B7BF-2984D5CBB4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4e1f973485419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9DEB4C24-BE4D-463C-A0F5-0CB4929C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F9402E-FA22-4272-91BD-8CD96C97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一个好的 Skill 长什么样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0243777-1096-4B68-88C2-0921684B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参考工单 Skill：入口、规则、实现、测试和评估场景各有用途。</a:t>
            </a:r>
          </a:p>
        </p:txBody>
      </p:sp>
      <p:sp>
        <p:nvSpPr>
          <p:cNvPr id="5" name="skill-root">
            <a:extLst xmlns:a="http://schemas.openxmlformats.org/drawingml/2006/main">
              <a:ext uri="{FF2B5EF4-FFF2-40B4-BE49-F238E27FC236}">
                <a16:creationId xmlns:a16="http://schemas.microsoft.com/office/drawing/2014/main" id="{F5933730-6FD0-4204-A9D4-D8DEA14B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314575"/>
            <a:ext cx="4638675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E3F2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skill-root-label">
            <a:extLst xmlns:a="http://schemas.openxmlformats.org/drawingml/2006/main">
              <a:ext uri="{FF2B5EF4-FFF2-40B4-BE49-F238E27FC236}">
                <a16:creationId xmlns:a16="http://schemas.microsoft.com/office/drawing/2014/main" id="{42C11D62-0CAB-4A51-B5DE-81A7BCD01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390775"/>
            <a:ext cx="43719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ticket-daily-report/</a:t>
            </a:r>
          </a:p>
        </p:txBody>
      </p:sp>
      <p:sp>
        <p:nvSpPr>
          <p:cNvPr id="7" name="root-stem">
            <a:extLst xmlns:a="http://schemas.openxmlformats.org/drawingml/2006/main">
              <a:ext uri="{FF2B5EF4-FFF2-40B4-BE49-F238E27FC236}">
                <a16:creationId xmlns:a16="http://schemas.microsoft.com/office/drawing/2014/main" id="{F252EDEF-B41F-43E0-8920-A66004A1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790825"/>
            <a:ext cx="285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rectory-branch">
            <a:extLst xmlns:a="http://schemas.openxmlformats.org/drawingml/2006/main">
              <a:ext uri="{FF2B5EF4-FFF2-40B4-BE49-F238E27FC236}">
                <a16:creationId xmlns:a16="http://schemas.microsoft.com/office/drawing/2014/main" id="{BD4644B1-83F7-401B-9251-520C71B9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3520" y="2990850"/>
            <a:ext cx="920496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rectory-stem-0">
            <a:extLst xmlns:a="http://schemas.openxmlformats.org/drawingml/2006/main">
              <a:ext uri="{FF2B5EF4-FFF2-40B4-BE49-F238E27FC236}">
                <a16:creationId xmlns:a16="http://schemas.microsoft.com/office/drawing/2014/main" id="{05941676-61E0-4E4A-BFA1-7D7FD9DED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352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rectory-stem-1">
            <a:extLst xmlns:a="http://schemas.openxmlformats.org/drawingml/2006/main">
              <a:ext uri="{FF2B5EF4-FFF2-40B4-BE49-F238E27FC236}">
                <a16:creationId xmlns:a16="http://schemas.microsoft.com/office/drawing/2014/main" id="{57A2C06F-A800-4518-B39E-1C1C1FF7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6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rectory-stem-2">
            <a:extLst xmlns:a="http://schemas.openxmlformats.org/drawingml/2006/main">
              <a:ext uri="{FF2B5EF4-FFF2-40B4-BE49-F238E27FC236}">
                <a16:creationId xmlns:a16="http://schemas.microsoft.com/office/drawing/2014/main" id="{BF98962C-AE7D-4FD5-A6B4-366A87D6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rectory-stem-3">
            <a:extLst xmlns:a="http://schemas.openxmlformats.org/drawingml/2006/main">
              <a:ext uri="{FF2B5EF4-FFF2-40B4-BE49-F238E27FC236}">
                <a16:creationId xmlns:a16="http://schemas.microsoft.com/office/drawing/2014/main" id="{E8D5DD10-64AB-41B9-8950-82F28EC3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724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irectory-stem-4">
            <a:extLst xmlns:a="http://schemas.openxmlformats.org/drawingml/2006/main">
              <a:ext uri="{FF2B5EF4-FFF2-40B4-BE49-F238E27FC236}">
                <a16:creationId xmlns:a16="http://schemas.microsoft.com/office/drawing/2014/main" id="{1719DEAB-57A8-4B2F-9509-F8F58BB6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directory-0">
            <a:extLst xmlns:a="http://schemas.openxmlformats.org/drawingml/2006/main">
              <a:ext uri="{FF2B5EF4-FFF2-40B4-BE49-F238E27FC236}">
                <a16:creationId xmlns:a16="http://schemas.microsoft.com/office/drawing/2014/main" id="{A9C63819-FB4A-4086-B600-07374A64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33750"/>
            <a:ext cx="207264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5" name="directory-0-label">
            <a:extLst xmlns:a="http://schemas.openxmlformats.org/drawingml/2006/main">
              <a:ext uri="{FF2B5EF4-FFF2-40B4-BE49-F238E27FC236}">
                <a16:creationId xmlns:a16="http://schemas.microsoft.com/office/drawing/2014/main" id="{B6CCCC56-D737-43FA-929F-F0CC3B3B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176784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SKILL.md</a:t>
            </a:r>
          </a:p>
        </p:txBody>
      </p:sp>
      <p:sp>
        <p:nvSpPr>
          <p:cNvPr id="16" name="directory-0-sub">
            <a:extLst xmlns:a="http://schemas.openxmlformats.org/drawingml/2006/main">
              <a:ext uri="{FF2B5EF4-FFF2-40B4-BE49-F238E27FC236}">
                <a16:creationId xmlns:a16="http://schemas.microsoft.com/office/drawing/2014/main" id="{40B0BCA9-BB27-45AA-8698-8F912199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76784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执行入口与行为契约</a:t>
            </a:r>
          </a:p>
        </p:txBody>
      </p:sp>
      <p:sp>
        <p:nvSpPr>
          <p:cNvPr id="17" name="directory-0-body">
            <a:extLst xmlns:a="http://schemas.openxmlformats.org/drawingml/2006/main">
              <a:ext uri="{FF2B5EF4-FFF2-40B4-BE49-F238E27FC236}">
                <a16:creationId xmlns:a16="http://schemas.microsoft.com/office/drawing/2014/main" id="{D664506B-C3AC-436F-ADB1-21E82C2E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7678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使用条件与输入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执行路径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完成与停止条件</a:t>
            </a:r>
          </a:p>
        </p:txBody>
      </p:sp>
      <p:sp>
        <p:nvSpPr>
          <p:cNvPr id="18" name="directory-1">
            <a:extLst xmlns:a="http://schemas.openxmlformats.org/drawingml/2006/main">
              <a:ext uri="{FF2B5EF4-FFF2-40B4-BE49-F238E27FC236}">
                <a16:creationId xmlns:a16="http://schemas.microsoft.com/office/drawing/2014/main" id="{F3FDE8E6-35F8-470D-B87F-61CA1832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333750"/>
            <a:ext cx="207264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9" name="directory-1-label">
            <a:extLst xmlns:a="http://schemas.openxmlformats.org/drawingml/2006/main">
              <a:ext uri="{FF2B5EF4-FFF2-40B4-BE49-F238E27FC236}">
                <a16:creationId xmlns:a16="http://schemas.microsoft.com/office/drawing/2014/main" id="{C25A5D38-6C43-4A80-9A9E-75CCD924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0840" y="3514725"/>
            <a:ext cx="176784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references/</a:t>
            </a:r>
          </a:p>
        </p:txBody>
      </p:sp>
      <p:sp>
        <p:nvSpPr>
          <p:cNvPr id="20" name="directory-1-sub">
            <a:extLst xmlns:a="http://schemas.openxmlformats.org/drawingml/2006/main">
              <a:ext uri="{FF2B5EF4-FFF2-40B4-BE49-F238E27FC236}">
                <a16:creationId xmlns:a16="http://schemas.microsoft.com/office/drawing/2014/main" id="{E5EAA3A8-8A42-410A-B79C-EF35627A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0840" y="3933825"/>
            <a:ext cx="176784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业务规则与数据契约</a:t>
            </a:r>
          </a:p>
        </p:txBody>
      </p:sp>
      <p:sp>
        <p:nvSpPr>
          <p:cNvPr id="21" name="directory-1-body">
            <a:extLst xmlns:a="http://schemas.openxmlformats.org/drawingml/2006/main">
              <a:ext uri="{FF2B5EF4-FFF2-40B4-BE49-F238E27FC236}">
                <a16:creationId xmlns:a16="http://schemas.microsoft.com/office/drawing/2014/main" id="{5459A866-7DA5-4E1C-A305-23EDBB4A2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0840" y="4333875"/>
            <a:ext cx="17678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data-contract.md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business-rules.md</a:t>
            </a:r>
          </a:p>
        </p:txBody>
      </p:sp>
      <p:sp>
        <p:nvSpPr>
          <p:cNvPr id="22" name="directory-2">
            <a:extLst xmlns:a="http://schemas.openxmlformats.org/drawingml/2006/main">
              <a:ext uri="{FF2B5EF4-FFF2-40B4-BE49-F238E27FC236}">
                <a16:creationId xmlns:a16="http://schemas.microsoft.com/office/drawing/2014/main" id="{391B82B9-F50B-4309-A283-98302AA1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3333750"/>
            <a:ext cx="207264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directory-2-label">
            <a:extLst xmlns:a="http://schemas.openxmlformats.org/drawingml/2006/main">
              <a:ext uri="{FF2B5EF4-FFF2-40B4-BE49-F238E27FC236}">
                <a16:creationId xmlns:a16="http://schemas.microsoft.com/office/drawing/2014/main" id="{1369D51C-3819-4A89-BFA1-5B678E03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514725"/>
            <a:ext cx="176784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scripts/</a:t>
            </a:r>
          </a:p>
        </p:txBody>
      </p:sp>
      <p:sp>
        <p:nvSpPr>
          <p:cNvPr id="24" name="directory-2-sub">
            <a:extLst xmlns:a="http://schemas.openxmlformats.org/drawingml/2006/main">
              <a:ext uri="{FF2B5EF4-FFF2-40B4-BE49-F238E27FC236}">
                <a16:creationId xmlns:a16="http://schemas.microsoft.com/office/drawing/2014/main" id="{F8DFC513-EA72-4A82-BED7-123C4C6E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933825"/>
            <a:ext cx="176784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确定性实现</a:t>
            </a:r>
          </a:p>
        </p:txBody>
      </p:sp>
      <p:sp>
        <p:nvSpPr>
          <p:cNvPr id="25" name="directory-2-body">
            <a:extLst xmlns:a="http://schemas.openxmlformats.org/drawingml/2006/main">
              <a:ext uri="{FF2B5EF4-FFF2-40B4-BE49-F238E27FC236}">
                <a16:creationId xmlns:a16="http://schemas.microsoft.com/office/drawing/2014/main" id="{E855A09D-8889-4E17-89F0-0485DB43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33875"/>
            <a:ext cx="17678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pipeline.py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检查、计算、校验</a:t>
            </a:r>
          </a:p>
        </p:txBody>
      </p:sp>
      <p:sp>
        <p:nvSpPr>
          <p:cNvPr id="26" name="directory-3">
            <a:extLst xmlns:a="http://schemas.openxmlformats.org/drawingml/2006/main">
              <a:ext uri="{FF2B5EF4-FFF2-40B4-BE49-F238E27FC236}">
                <a16:creationId xmlns:a16="http://schemas.microsoft.com/office/drawing/2014/main" id="{4B89F112-1436-4B99-B706-A8A45609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333750"/>
            <a:ext cx="207264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7" name="directory-3-label">
            <a:extLst xmlns:a="http://schemas.openxmlformats.org/drawingml/2006/main">
              <a:ext uri="{FF2B5EF4-FFF2-40B4-BE49-F238E27FC236}">
                <a16:creationId xmlns:a16="http://schemas.microsoft.com/office/drawing/2014/main" id="{8CF157C8-4DA7-4375-983C-47B484CA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320" y="3514725"/>
            <a:ext cx="176784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tests/</a:t>
            </a:r>
          </a:p>
        </p:txBody>
      </p:sp>
      <p:sp>
        <p:nvSpPr>
          <p:cNvPr id="28" name="directory-3-sub">
            <a:extLst xmlns:a="http://schemas.openxmlformats.org/drawingml/2006/main">
              <a:ext uri="{FF2B5EF4-FFF2-40B4-BE49-F238E27FC236}">
                <a16:creationId xmlns:a16="http://schemas.microsoft.com/office/drawing/2014/main" id="{CAAB70AD-4657-4A28-ACF9-09C40CD2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320" y="3933825"/>
            <a:ext cx="176784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程序测试与共用样例</a:t>
            </a:r>
          </a:p>
        </p:txBody>
      </p:sp>
      <p:sp>
        <p:nvSpPr>
          <p:cNvPr id="29" name="directory-3-body">
            <a:extLst xmlns:a="http://schemas.openxmlformats.org/drawingml/2006/main">
              <a:ext uri="{FF2B5EF4-FFF2-40B4-BE49-F238E27FC236}">
                <a16:creationId xmlns:a16="http://schemas.microsoft.com/office/drawing/2014/main" id="{D6BD8982-6175-4702-83D3-553EA435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320" y="4333875"/>
            <a:ext cx="17678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fixtures/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expected/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check-regression.py</a:t>
            </a:r>
          </a:p>
        </p:txBody>
      </p:sp>
      <p:sp>
        <p:nvSpPr>
          <p:cNvPr id="30" name="directory-4">
            <a:extLst xmlns:a="http://schemas.openxmlformats.org/drawingml/2006/main">
              <a:ext uri="{FF2B5EF4-FFF2-40B4-BE49-F238E27FC236}">
                <a16:creationId xmlns:a16="http://schemas.microsoft.com/office/drawing/2014/main" id="{57321813-3E6E-44F2-9E82-0E3C228C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333750"/>
            <a:ext cx="207264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1" name="directory-4-label">
            <a:extLst xmlns:a="http://schemas.openxmlformats.org/drawingml/2006/main">
              <a:ext uri="{FF2B5EF4-FFF2-40B4-BE49-F238E27FC236}">
                <a16:creationId xmlns:a16="http://schemas.microsoft.com/office/drawing/2014/main" id="{989BC20A-67C5-41BF-8628-968AA985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3514725"/>
            <a:ext cx="176784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evals/</a:t>
            </a:r>
          </a:p>
        </p:txBody>
      </p:sp>
      <p:sp>
        <p:nvSpPr>
          <p:cNvPr id="32" name="directory-4-sub">
            <a:extLst xmlns:a="http://schemas.openxmlformats.org/drawingml/2006/main">
              <a:ext uri="{FF2B5EF4-FFF2-40B4-BE49-F238E27FC236}">
                <a16:creationId xmlns:a16="http://schemas.microsoft.com/office/drawing/2014/main" id="{F93D2BC8-675D-46A0-9D71-A09E195F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3933825"/>
            <a:ext cx="176784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4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任务与核对标准</a:t>
            </a:r>
          </a:p>
        </p:txBody>
      </p:sp>
      <p:sp>
        <p:nvSpPr>
          <p:cNvPr id="33" name="directory-4-body">
            <a:extLst xmlns:a="http://schemas.openxmlformats.org/drawingml/2006/main">
              <a:ext uri="{FF2B5EF4-FFF2-40B4-BE49-F238E27FC236}">
                <a16:creationId xmlns:a16="http://schemas.microsoft.com/office/drawing/2014/main" id="{808902A5-5096-49D9-A315-E02EDD5D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4333875"/>
            <a:ext cx="17678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evals.json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README.txt</a:t>
            </a:r>
          </a:p>
        </p:txBody>
      </p:sp>
      <p:sp>
        <p:nvSpPr>
          <p:cNvPr id="34" name="optional-directories">
            <a:extLst xmlns:a="http://schemas.openxmlformats.org/drawingml/2006/main">
              <a:ext uri="{FF2B5EF4-FFF2-40B4-BE49-F238E27FC236}">
                <a16:creationId xmlns:a16="http://schemas.microsoft.com/office/drawing/2014/main" id="{A648A0A4-93BE-48E1-BBE6-1C77012A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43525"/>
            <a:ext cx="11277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按需增加 assets/ 存放模板；evals.json 保存场景，当前没有自动评估程序。</a:t>
            </a:r>
          </a:p>
        </p:txBody>
      </p:sp>
      <p:sp>
        <p:nvSpPr>
          <p:cNvPr id="35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59B09163-69F5-4CCE-BA0E-FB0CBBA9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6" name="takeaway">
            <a:extLst xmlns:a="http://schemas.openxmlformats.org/drawingml/2006/main">
              <a:ext uri="{FF2B5EF4-FFF2-40B4-BE49-F238E27FC236}">
                <a16:creationId xmlns:a16="http://schemas.microsoft.com/office/drawing/2014/main" id="{FD5F0024-B901-481D-871A-9BF12B07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主文件简洁，细节按需加载（Progressive Disclosure）。简单任务可以只有 SKILL.md。</a:t>
            </a:r>
          </a:p>
        </p:txBody>
      </p:sp>
      <p:sp>
        <p:nvSpPr>
          <p:cNvPr id="37" name="byline">
            <a:extLst xmlns:a="http://schemas.openxmlformats.org/drawingml/2006/main">
              <a:ext uri="{FF2B5EF4-FFF2-40B4-BE49-F238E27FC236}">
                <a16:creationId xmlns:a16="http://schemas.microsoft.com/office/drawing/2014/main" id="{0154369B-3BEC-49D5-94B8-E6BDAB63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8" name="page">
            <a:extLst xmlns:a="http://schemas.openxmlformats.org/drawingml/2006/main">
              <a:ext uri="{FF2B5EF4-FFF2-40B4-BE49-F238E27FC236}">
                <a16:creationId xmlns:a16="http://schemas.microsoft.com/office/drawing/2014/main" id="{B09CEC1D-3B7D-4905-98C8-852F7583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7804113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839C49-12B1-4886-A9A6-9B56CA8C30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d8d61c8d04b4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D9D2A00A-3BD8-41EB-8F91-DAF69646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2A921D-3639-40E3-8ECA-3C556187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Qoder 实操：沉淀一个 Skill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D5592208-84D3-4D81-A3DD-A70D006C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以已经做对的工单日报为起点，把任务方法整理成能独立执行的能力包。</a:t>
            </a:r>
          </a:p>
        </p:txBody>
      </p:sp>
      <p:sp>
        <p:nvSpPr>
          <p:cNvPr id="5" name="qoder-step-0">
            <a:extLst xmlns:a="http://schemas.openxmlformats.org/drawingml/2006/main">
              <a:ext uri="{FF2B5EF4-FFF2-40B4-BE49-F238E27FC236}">
                <a16:creationId xmlns:a16="http://schemas.microsoft.com/office/drawing/2014/main" id="{9C1E31E6-8BB3-4F47-B90D-65096256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qoder-step-0-number">
            <a:extLst xmlns:a="http://schemas.openxmlformats.org/drawingml/2006/main">
              <a:ext uri="{FF2B5EF4-FFF2-40B4-BE49-F238E27FC236}">
                <a16:creationId xmlns:a16="http://schemas.microsoft.com/office/drawing/2014/main" id="{1906B86F-6715-43CB-BBBE-389C30E1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qoder-step-0-label">
            <a:extLst xmlns:a="http://schemas.openxmlformats.org/drawingml/2006/main">
              <a:ext uri="{FF2B5EF4-FFF2-40B4-BE49-F238E27FC236}">
                <a16:creationId xmlns:a16="http://schemas.microsoft.com/office/drawing/2014/main" id="{1014FFA6-D2EE-4ACC-ACFE-78CAE7FA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成功任务</a:t>
            </a:r>
          </a:p>
        </p:txBody>
      </p:sp>
      <p:sp>
        <p:nvSpPr>
          <p:cNvPr id="8" name="qoder-step-0-body">
            <a:extLst xmlns:a="http://schemas.openxmlformats.org/drawingml/2006/main">
              <a:ext uri="{FF2B5EF4-FFF2-40B4-BE49-F238E27FC236}">
                <a16:creationId xmlns:a16="http://schemas.microsoft.com/office/drawing/2014/main" id="{60ED84D7-AD52-4674-B108-CB47CEAB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保存输入、口径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和核对过的结果</a:t>
            </a:r>
          </a:p>
        </p:txBody>
      </p:sp>
      <p:sp>
        <p:nvSpPr>
          <p:cNvPr id="9" name="flow-arrow">
            <a:extLst xmlns:a="http://schemas.openxmlformats.org/drawingml/2006/main">
              <a:ext uri="{FF2B5EF4-FFF2-40B4-BE49-F238E27FC236}">
                <a16:creationId xmlns:a16="http://schemas.microsoft.com/office/drawing/2014/main" id="{29285988-AAD2-4646-B3A4-43C83DF2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qoder-step-1">
            <a:extLst xmlns:a="http://schemas.openxmlformats.org/drawingml/2006/main">
              <a:ext uri="{FF2B5EF4-FFF2-40B4-BE49-F238E27FC236}">
                <a16:creationId xmlns:a16="http://schemas.microsoft.com/office/drawing/2014/main" id="{29A87150-067B-4018-AA72-1BAAEE12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1" name="qoder-step-1-number">
            <a:extLst xmlns:a="http://schemas.openxmlformats.org/drawingml/2006/main">
              <a:ext uri="{FF2B5EF4-FFF2-40B4-BE49-F238E27FC236}">
                <a16:creationId xmlns:a16="http://schemas.microsoft.com/office/drawing/2014/main" id="{8C42085F-8E02-4B27-9554-797DB555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2" name="qoder-step-1-label">
            <a:extLst xmlns:a="http://schemas.openxmlformats.org/drawingml/2006/main">
              <a:ext uri="{FF2B5EF4-FFF2-40B4-BE49-F238E27FC236}">
                <a16:creationId xmlns:a16="http://schemas.microsoft.com/office/drawing/2014/main" id="{3CAB892F-EBB5-47BF-BE7F-E796B19A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提炼 Skill</a:t>
            </a:r>
          </a:p>
        </p:txBody>
      </p:sp>
      <p:sp>
        <p:nvSpPr>
          <p:cNvPr id="13" name="qoder-step-1-body">
            <a:extLst xmlns:a="http://schemas.openxmlformats.org/drawingml/2006/main">
              <a:ext uri="{FF2B5EF4-FFF2-40B4-BE49-F238E27FC236}">
                <a16:creationId xmlns:a16="http://schemas.microsoft.com/office/drawing/2014/main" id="{5F01630D-51B5-4DCA-92A6-46F970A6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写清契约与流程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保存关键处理脚本</a:t>
            </a:r>
          </a:p>
        </p:txBody>
      </p:sp>
      <p:sp>
        <p:nvSpPr>
          <p:cNvPr id="14" name="flow-arrow">
            <a:extLst xmlns:a="http://schemas.openxmlformats.org/drawingml/2006/main">
              <a:ext uri="{FF2B5EF4-FFF2-40B4-BE49-F238E27FC236}">
                <a16:creationId xmlns:a16="http://schemas.microsoft.com/office/drawing/2014/main" id="{4F194AF9-A2FC-4042-820B-1052B594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qoder-step-2">
            <a:extLst xmlns:a="http://schemas.openxmlformats.org/drawingml/2006/main">
              <a:ext uri="{FF2B5EF4-FFF2-40B4-BE49-F238E27FC236}">
                <a16:creationId xmlns:a16="http://schemas.microsoft.com/office/drawing/2014/main" id="{1C0C26E6-CE91-4F40-83F4-894AE4AB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6" name="qoder-step-2-number">
            <a:extLst xmlns:a="http://schemas.openxmlformats.org/drawingml/2006/main">
              <a:ext uri="{FF2B5EF4-FFF2-40B4-BE49-F238E27FC236}">
                <a16:creationId xmlns:a16="http://schemas.microsoft.com/office/drawing/2014/main" id="{9B7E0D7A-8B4A-44DD-A3E5-9F33FC1B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7" name="qoder-step-2-label">
            <a:extLst xmlns:a="http://schemas.openxmlformats.org/drawingml/2006/main">
              <a:ext uri="{FF2B5EF4-FFF2-40B4-BE49-F238E27FC236}">
                <a16:creationId xmlns:a16="http://schemas.microsoft.com/office/drawing/2014/main" id="{50BFBAB1-8A71-4C8B-B1DC-3365A7FE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导入完整包</a:t>
            </a:r>
          </a:p>
        </p:txBody>
      </p:sp>
      <p:sp>
        <p:nvSpPr>
          <p:cNvPr id="18" name="qoder-step-2-body">
            <a:extLst xmlns:a="http://schemas.openxmlformats.org/drawingml/2006/main">
              <a:ext uri="{FF2B5EF4-FFF2-40B4-BE49-F238E27FC236}">
                <a16:creationId xmlns:a16="http://schemas.microsoft.com/office/drawing/2014/main" id="{D7E5C381-207C-4169-84DA-6AD17B79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在技能管理中导入 ZIP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确认出现在已安装中</a:t>
            </a:r>
          </a:p>
        </p:txBody>
      </p:sp>
      <p:sp>
        <p:nvSpPr>
          <p:cNvPr id="19" name="flow-arrow">
            <a:extLst xmlns:a="http://schemas.openxmlformats.org/drawingml/2006/main">
              <a:ext uri="{FF2B5EF4-FFF2-40B4-BE49-F238E27FC236}">
                <a16:creationId xmlns:a16="http://schemas.microsoft.com/office/drawing/2014/main" id="{01552C23-0052-48CA-9D5E-D95EB28B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qoder-step-3">
            <a:extLst xmlns:a="http://schemas.openxmlformats.org/drawingml/2006/main">
              <a:ext uri="{FF2B5EF4-FFF2-40B4-BE49-F238E27FC236}">
                <a16:creationId xmlns:a16="http://schemas.microsoft.com/office/drawing/2014/main" id="{D0E8CA82-ED9E-4B3D-A77C-1A900442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1" name="qoder-step-3-number">
            <a:extLst xmlns:a="http://schemas.openxmlformats.org/drawingml/2006/main">
              <a:ext uri="{FF2B5EF4-FFF2-40B4-BE49-F238E27FC236}">
                <a16:creationId xmlns:a16="http://schemas.microsoft.com/office/drawing/2014/main" id="{12FB7EEA-E77C-4CB4-A48C-5D8A095F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22" name="qoder-step-3-label">
            <a:extLst xmlns:a="http://schemas.openxmlformats.org/drawingml/2006/main">
              <a:ext uri="{FF2B5EF4-FFF2-40B4-BE49-F238E27FC236}">
                <a16:creationId xmlns:a16="http://schemas.microsoft.com/office/drawing/2014/main" id="{0DF14470-EBDF-4F18-B082-4578A320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新 Chat 运行</a:t>
            </a:r>
          </a:p>
        </p:txBody>
      </p:sp>
      <p:sp>
        <p:nvSpPr>
          <p:cNvPr id="23" name="qoder-step-3-body">
            <a:extLst xmlns:a="http://schemas.openxmlformats.org/drawingml/2006/main">
              <a:ext uri="{FF2B5EF4-FFF2-40B4-BE49-F238E27FC236}">
                <a16:creationId xmlns:a16="http://schemas.microsoft.com/office/drawing/2014/main" id="{ADE114E1-AEC5-4FD1-9947-098DF8C2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用 / 选择 Skill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只给本次必要输入</a:t>
            </a:r>
          </a:p>
        </p:txBody>
      </p:sp>
      <p:sp>
        <p:nvSpPr>
          <p:cNvPr id="24" name="create-prompt">
            <a:extLst xmlns:a="http://schemas.openxmlformats.org/drawingml/2006/main">
              <a:ext uri="{FF2B5EF4-FFF2-40B4-BE49-F238E27FC236}">
                <a16:creationId xmlns:a16="http://schemas.microsoft.com/office/drawing/2014/main" id="{2F2B7BA4-FB04-4267-A588-0CABF504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00625"/>
            <a:ext cx="11277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给 Qoder 的提示词：把刚才做对的日报方法整理成完整 Skill ZIP，保存规则和处理脚本，让新 Chat 只给数据、日期和输出位置就能复用。</a:t>
            </a:r>
          </a:p>
        </p:txBody>
      </p:sp>
      <p:sp>
        <p:nvSpPr>
          <p:cNvPr id="25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8941F5AA-293B-498F-BF04-1249C74E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6" name="takeaway">
            <a:extLst xmlns:a="http://schemas.openxmlformats.org/drawingml/2006/main">
              <a:ext uri="{FF2B5EF4-FFF2-40B4-BE49-F238E27FC236}">
                <a16:creationId xmlns:a16="http://schemas.microsoft.com/office/drawing/2014/main" id="{258E5DD0-7C48-4209-960A-99D4F146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先手动选择验证执行，再用自然语言验证触发。Qoder 操作入口按当前产品版本核对。</a:t>
            </a:r>
          </a:p>
        </p:txBody>
      </p:sp>
      <p:sp>
        <p:nvSpPr>
          <p:cNvPr id="27" name="byline">
            <a:extLst xmlns:a="http://schemas.openxmlformats.org/drawingml/2006/main">
              <a:ext uri="{FF2B5EF4-FFF2-40B4-BE49-F238E27FC236}">
                <a16:creationId xmlns:a16="http://schemas.microsoft.com/office/drawing/2014/main" id="{BC4C6EC8-0DFF-4DF8-B07D-205BD13F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8" name="page">
            <a:extLst xmlns:a="http://schemas.openxmlformats.org/drawingml/2006/main">
              <a:ext uri="{FF2B5EF4-FFF2-40B4-BE49-F238E27FC236}">
                <a16:creationId xmlns:a16="http://schemas.microsoft.com/office/drawing/2014/main" id="{381C19A7-0385-42D8-8238-A3F57555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6119325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958A21-3DB2-46D1-BCFF-B5F0CC72DB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008f66387f4bf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1407127C-141F-4361-8AFE-6CADD069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EF4A455-844C-44AB-895A-41F1966B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如何验证并改进 Skill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578AC813-3279-44ED-A991-5C78B929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Tests 判定任务是否成功，Evals 帮助观察触发、任务表现和真实使用效果。</a:t>
            </a:r>
          </a:p>
        </p:txBody>
      </p:sp>
      <p:sp>
        <p:nvSpPr>
          <p:cNvPr id="5" name="verification-0">
            <a:extLst xmlns:a="http://schemas.openxmlformats.org/drawingml/2006/main">
              <a:ext uri="{FF2B5EF4-FFF2-40B4-BE49-F238E27FC236}">
                <a16:creationId xmlns:a16="http://schemas.microsoft.com/office/drawing/2014/main" id="{B1C9F2F3-3328-4D43-B825-3725B367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verification-0-label">
            <a:extLst xmlns:a="http://schemas.openxmlformats.org/drawingml/2006/main">
              <a:ext uri="{FF2B5EF4-FFF2-40B4-BE49-F238E27FC236}">
                <a16:creationId xmlns:a16="http://schemas.microsoft.com/office/drawing/2014/main" id="{001B4693-01AB-4444-B91D-6F03FCFA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Trigger Evals</a:t>
            </a:r>
          </a:p>
        </p:txBody>
      </p:sp>
      <p:sp>
        <p:nvSpPr>
          <p:cNvPr id="7" name="verification-0-sub">
            <a:extLst xmlns:a="http://schemas.openxmlformats.org/drawingml/2006/main">
              <a:ext uri="{FF2B5EF4-FFF2-40B4-BE49-F238E27FC236}">
                <a16:creationId xmlns:a16="http://schemas.microsoft.com/office/drawing/2014/main" id="{3062205F-042D-4F51-AD5E-58B71910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正确触发，避免误触发</a:t>
            </a:r>
          </a:p>
        </p:txBody>
      </p:sp>
      <p:sp>
        <p:nvSpPr>
          <p:cNvPr id="8" name="verification-0-body">
            <a:extLst xmlns:a="http://schemas.openxmlformats.org/drawingml/2006/main">
              <a:ext uri="{FF2B5EF4-FFF2-40B4-BE49-F238E27FC236}">
                <a16:creationId xmlns:a16="http://schemas.microsoft.com/office/drawing/2014/main" id="{445E8C0D-B2A6-48FD-8A98-29E713EC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检查真实请求的触发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属于基础验证</a:t>
            </a:r>
          </a:p>
        </p:txBody>
      </p:sp>
      <p:sp>
        <p:nvSpPr>
          <p:cNvPr id="9" name="flow-arrow">
            <a:extLst xmlns:a="http://schemas.openxmlformats.org/drawingml/2006/main">
              <a:ext uri="{FF2B5EF4-FFF2-40B4-BE49-F238E27FC236}">
                <a16:creationId xmlns:a16="http://schemas.microsoft.com/office/drawing/2014/main" id="{BE2784A2-40FA-4D83-88A0-2C51AF50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3286125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verification-1">
            <a:extLst xmlns:a="http://schemas.openxmlformats.org/drawingml/2006/main">
              <a:ext uri="{FF2B5EF4-FFF2-40B4-BE49-F238E27FC236}">
                <a16:creationId xmlns:a16="http://schemas.microsoft.com/office/drawing/2014/main" id="{CB37E1FD-7FB2-449C-B965-488789E4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1" name="verification-1-label">
            <a:extLst xmlns:a="http://schemas.openxmlformats.org/drawingml/2006/main">
              <a:ext uri="{FF2B5EF4-FFF2-40B4-BE49-F238E27FC236}">
                <a16:creationId xmlns:a16="http://schemas.microsoft.com/office/drawing/2014/main" id="{C6943B3B-18FA-4B9E-8997-CEF5C392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Task Evals</a:t>
            </a:r>
          </a:p>
        </p:txBody>
      </p:sp>
      <p:sp>
        <p:nvSpPr>
          <p:cNvPr id="12" name="verification-1-sub">
            <a:extLst xmlns:a="http://schemas.openxmlformats.org/drawingml/2006/main">
              <a:ext uri="{FF2B5EF4-FFF2-40B4-BE49-F238E27FC236}">
                <a16:creationId xmlns:a16="http://schemas.microsoft.com/office/drawing/2014/main" id="{395F8997-F0D0-47C0-ADFC-3B1C18FC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同一批任务，比较版本</a:t>
            </a:r>
          </a:p>
        </p:txBody>
      </p:sp>
      <p:sp>
        <p:nvSpPr>
          <p:cNvPr id="13" name="verification-1-body">
            <a:extLst xmlns:a="http://schemas.openxmlformats.org/drawingml/2006/main">
              <a:ext uri="{FF2B5EF4-FFF2-40B4-BE49-F238E27FC236}">
                <a16:creationId xmlns:a16="http://schemas.microsoft.com/office/drawing/2014/main" id="{EE044D31-ADF6-4E12-B7A9-FF77EC9B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共用 Tests 判定成功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比较质量、耗时、Token</a:t>
            </a:r>
          </a:p>
        </p:txBody>
      </p:sp>
      <p:sp>
        <p:nvSpPr>
          <p:cNvPr id="14" name="flow-arrow">
            <a:extLst xmlns:a="http://schemas.openxmlformats.org/drawingml/2006/main">
              <a:ext uri="{FF2B5EF4-FFF2-40B4-BE49-F238E27FC236}">
                <a16:creationId xmlns:a16="http://schemas.microsoft.com/office/drawing/2014/main" id="{7AF50751-DA69-43D6-8F02-240D9C31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86125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verification-2">
            <a:extLst xmlns:a="http://schemas.openxmlformats.org/drawingml/2006/main">
              <a:ext uri="{FF2B5EF4-FFF2-40B4-BE49-F238E27FC236}">
                <a16:creationId xmlns:a16="http://schemas.microsoft.com/office/drawing/2014/main" id="{E1263F93-4B38-48BC-A5B7-E85532FF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6" name="verification-2-label">
            <a:extLst xmlns:a="http://schemas.openxmlformats.org/drawingml/2006/main">
              <a:ext uri="{FF2B5EF4-FFF2-40B4-BE49-F238E27FC236}">
                <a16:creationId xmlns:a16="http://schemas.microsoft.com/office/drawing/2014/main" id="{68866B36-D6C8-4917-A40B-57901671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Production Evals</a:t>
            </a:r>
          </a:p>
        </p:txBody>
      </p:sp>
      <p:sp>
        <p:nvSpPr>
          <p:cNvPr id="17" name="verification-2-sub">
            <a:extLst xmlns:a="http://schemas.openxmlformats.org/drawingml/2006/main">
              <a:ext uri="{FF2B5EF4-FFF2-40B4-BE49-F238E27FC236}">
                <a16:creationId xmlns:a16="http://schemas.microsoft.com/office/drawing/2014/main" id="{ECBCC858-A204-47BF-8973-80490160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真实使用中持续观察</a:t>
            </a:r>
          </a:p>
        </p:txBody>
      </p:sp>
      <p:sp>
        <p:nvSpPr>
          <p:cNvPr id="18" name="verification-2-body">
            <a:extLst xmlns:a="http://schemas.openxmlformats.org/drawingml/2006/main">
              <a:ext uri="{FF2B5EF4-FFF2-40B4-BE49-F238E27FC236}">
                <a16:creationId xmlns:a16="http://schemas.microsoft.com/office/drawing/2014/main" id="{2B092B1E-2EF1-4C33-9B93-58D9404F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记录失败与人工接管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跟踪质量、耗时和成本</a:t>
            </a:r>
          </a:p>
        </p:txBody>
      </p:sp>
      <p:sp>
        <p:nvSpPr>
          <p:cNvPr id="19" name="case-0">
            <a:extLst xmlns:a="http://schemas.openxmlformats.org/drawingml/2006/main">
              <a:ext uri="{FF2B5EF4-FFF2-40B4-BE49-F238E27FC236}">
                <a16:creationId xmlns:a16="http://schemas.microsoft.com/office/drawing/2014/main" id="{BB2ADFD1-75B1-4D9E-9779-9590184A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7677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0" name="case-0-name">
            <a:extLst xmlns:a="http://schemas.openxmlformats.org/drawingml/2006/main">
              <a:ext uri="{FF2B5EF4-FFF2-40B4-BE49-F238E27FC236}">
                <a16:creationId xmlns:a16="http://schemas.microsoft.com/office/drawing/2014/main" id="{69D05CB0-4291-4BD8-B635-2612A6A7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Golden Tasks</a:t>
            </a:r>
          </a:p>
        </p:txBody>
      </p:sp>
      <p:sp>
        <p:nvSpPr>
          <p:cNvPr id="21" name="case-0-expected">
            <a:extLst xmlns:a="http://schemas.openxmlformats.org/drawingml/2006/main">
              <a:ext uri="{FF2B5EF4-FFF2-40B4-BE49-F238E27FC236}">
                <a16:creationId xmlns:a16="http://schemas.microsoft.com/office/drawing/2014/main" id="{FE4C6AB5-2DA2-44C6-8887-92EE5B20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3028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10 个真实端到端需求</a:t>
            </a:r>
          </a:p>
        </p:txBody>
      </p:sp>
      <p:sp>
        <p:nvSpPr>
          <p:cNvPr id="22" name="case-1">
            <a:extLst xmlns:a="http://schemas.openxmlformats.org/drawingml/2006/main">
              <a:ext uri="{FF2B5EF4-FFF2-40B4-BE49-F238E27FC236}">
                <a16:creationId xmlns:a16="http://schemas.microsoft.com/office/drawing/2014/main" id="{04A5FB7A-BFB8-4616-BA96-ADB9DA03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67677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case-1-name">
            <a:extLst xmlns:a="http://schemas.openxmlformats.org/drawingml/2006/main">
              <a:ext uri="{FF2B5EF4-FFF2-40B4-BE49-F238E27FC236}">
                <a16:creationId xmlns:a16="http://schemas.microsoft.com/office/drawing/2014/main" id="{1CBA5A41-3984-4AF8-94FB-84A01DBC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73392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V1 / V2（假设）</a:t>
            </a:r>
          </a:p>
        </p:txBody>
      </p:sp>
      <p:sp>
        <p:nvSpPr>
          <p:cNvPr id="24" name="case-1-expected">
            <a:extLst xmlns:a="http://schemas.openxmlformats.org/drawingml/2006/main">
              <a:ext uri="{FF2B5EF4-FFF2-40B4-BE49-F238E27FC236}">
                <a16:creationId xmlns:a16="http://schemas.microsoft.com/office/drawing/2014/main" id="{FB7FB7DE-784C-4F66-B43D-C7A3BD19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076825"/>
            <a:ext cx="3028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成功率 60% / 80%</a:t>
            </a:r>
          </a:p>
        </p:txBody>
      </p:sp>
      <p:sp>
        <p:nvSpPr>
          <p:cNvPr id="25" name="case-2">
            <a:extLst xmlns:a="http://schemas.openxmlformats.org/drawingml/2006/main">
              <a:ext uri="{FF2B5EF4-FFF2-40B4-BE49-F238E27FC236}">
                <a16:creationId xmlns:a16="http://schemas.microsoft.com/office/drawing/2014/main" id="{DAA97CD9-0204-4A7F-98F4-8D84297D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67677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6" name="case-2-name">
            <a:extLst xmlns:a="http://schemas.openxmlformats.org/drawingml/2006/main">
              <a:ext uri="{FF2B5EF4-FFF2-40B4-BE49-F238E27FC236}">
                <a16:creationId xmlns:a16="http://schemas.microsoft.com/office/drawing/2014/main" id="{1810318F-39AC-487D-BA0B-6AF6875E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73392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相同 Tests 判定</a:t>
            </a:r>
          </a:p>
        </p:txBody>
      </p:sp>
      <p:sp>
        <p:nvSpPr>
          <p:cNvPr id="27" name="case-2-expected">
            <a:extLst xmlns:a="http://schemas.openxmlformats.org/drawingml/2006/main">
              <a:ext uri="{FF2B5EF4-FFF2-40B4-BE49-F238E27FC236}">
                <a16:creationId xmlns:a16="http://schemas.microsoft.com/office/drawing/2014/main" id="{ABE74C06-7B83-4D4B-BA2B-0A918153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076825"/>
            <a:ext cx="3028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提升 20 个百分点（假设）</a:t>
            </a:r>
          </a:p>
        </p:txBody>
      </p:sp>
      <p:sp>
        <p:nvSpPr>
          <p:cNvPr id="28" name="grading-note">
            <a:extLst xmlns:a="http://schemas.openxmlformats.org/drawingml/2006/main">
              <a:ext uri="{FF2B5EF4-FFF2-40B4-BE49-F238E27FC236}">
                <a16:creationId xmlns:a16="http://schemas.microsoft.com/office/drawing/2014/main" id="{DAE42BD5-7AD3-4832-811D-1A0A4298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48300"/>
            <a:ext cx="11277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LLM 核对示例：场景 1 + 实际输出 + 执行记录 → 逐项结论与证据（见讲解）。</a:t>
            </a:r>
          </a:p>
        </p:txBody>
      </p:sp>
      <p:sp>
        <p:nvSpPr>
          <p:cNvPr id="29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C691F456-A986-4DA5-BDEF-A97E9ED1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0" name="takeaway">
            <a:extLst xmlns:a="http://schemas.openxmlformats.org/drawingml/2006/main">
              <a:ext uri="{FF2B5EF4-FFF2-40B4-BE49-F238E27FC236}">
                <a16:creationId xmlns:a16="http://schemas.microsoft.com/office/drawing/2014/main" id="{B1D572A3-7F4D-46F4-A188-14978616C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同一任务、同一 Tests 判定，比较质量与成本。示例需重复运行并控制其他变量。</a:t>
            </a:r>
          </a:p>
        </p:txBody>
      </p:sp>
      <p:sp>
        <p:nvSpPr>
          <p:cNvPr id="31" name="byline">
            <a:extLst xmlns:a="http://schemas.openxmlformats.org/drawingml/2006/main">
              <a:ext uri="{FF2B5EF4-FFF2-40B4-BE49-F238E27FC236}">
                <a16:creationId xmlns:a16="http://schemas.microsoft.com/office/drawing/2014/main" id="{75472609-BB01-4438-9637-11D80D1D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2" name="page">
            <a:extLst xmlns:a="http://schemas.openxmlformats.org/drawingml/2006/main">
              <a:ext uri="{FF2B5EF4-FFF2-40B4-BE49-F238E27FC236}">
                <a16:creationId xmlns:a16="http://schemas.microsoft.com/office/drawing/2014/main" id="{9EB3239C-F3A9-43E4-A08A-79F3D266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0080507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8B2BA7-4ADB-458D-A783-C21A6EBF72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f614373e8408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C5D51A44-832E-4AED-B1B1-13441A4A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098B7E-B381-4A2A-BEA5-1A599F93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开始实践与问题反馈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1C691DB2-AF17-41A8-ACCA-193BBA3C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把日常工作中的一个成功方法，变成下一次可以继续使用的 Skill。</a:t>
            </a:r>
          </a:p>
        </p:txBody>
      </p:sp>
      <p:sp>
        <p:nvSpPr>
          <p:cNvPr id="5" name="practice-path">
            <a:extLst xmlns:a="http://schemas.openxmlformats.org/drawingml/2006/main">
              <a:ext uri="{FF2B5EF4-FFF2-40B4-BE49-F238E27FC236}">
                <a16:creationId xmlns:a16="http://schemas.microsoft.com/office/drawing/2014/main" id="{8781D0B2-BC0C-45E3-B6E9-1921A77D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38400"/>
            <a:ext cx="5772150" cy="2962275"/>
          </a:xfrm>
          <a:prstGeom xmlns:a="http://schemas.openxmlformats.org/drawingml/2006/main" prst="roundRect">
            <a:avLst>
              <a:gd name="adj" fmla="val 3859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practice-path-label-band">
            <a:extLst xmlns:a="http://schemas.openxmlformats.org/drawingml/2006/main">
              <a:ext uri="{FF2B5EF4-FFF2-40B4-BE49-F238E27FC236}">
                <a16:creationId xmlns:a16="http://schemas.microsoft.com/office/drawing/2014/main" id="{EC981EF5-9F33-41E4-B8EF-6F1B5C18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38400"/>
            <a:ext cx="5772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practice-path-label">
            <a:extLst xmlns:a="http://schemas.openxmlformats.org/drawingml/2006/main">
              <a:ext uri="{FF2B5EF4-FFF2-40B4-BE49-F238E27FC236}">
                <a16:creationId xmlns:a16="http://schemas.microsoft.com/office/drawing/2014/main" id="{4060BCF8-E585-4821-974F-70258304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14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今天就可以开始的一次实践</a:t>
            </a:r>
          </a:p>
        </p:txBody>
      </p:sp>
      <p:sp>
        <p:nvSpPr>
          <p:cNvPr id="8" name="practice-0-number">
            <a:extLst xmlns:a="http://schemas.openxmlformats.org/drawingml/2006/main">
              <a:ext uri="{FF2B5EF4-FFF2-40B4-BE49-F238E27FC236}">
                <a16:creationId xmlns:a16="http://schemas.microsoft.com/office/drawing/2014/main" id="{0C5F0A03-7BBA-43F1-A667-0B42D8C7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1051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9" name="practice-0-label">
            <a:extLst xmlns:a="http://schemas.openxmlformats.org/drawingml/2006/main">
              <a:ext uri="{FF2B5EF4-FFF2-40B4-BE49-F238E27FC236}">
                <a16:creationId xmlns:a16="http://schemas.microsoft.com/office/drawing/2014/main" id="{71E68D8E-E536-4322-AA0F-D95E3E0E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1051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选任务并自评</a:t>
            </a:r>
          </a:p>
        </p:txBody>
      </p:sp>
      <p:sp>
        <p:nvSpPr>
          <p:cNvPr id="10" name="practice-0-body">
            <a:extLst xmlns:a="http://schemas.openxmlformats.org/drawingml/2006/main">
              <a:ext uri="{FF2B5EF4-FFF2-40B4-BE49-F238E27FC236}">
                <a16:creationId xmlns:a16="http://schemas.microsoft.com/office/drawing/2014/main" id="{2BD452FC-80E7-4473-8877-5CEEC20F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4671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规则清楚，先确认验收依据</a:t>
            </a:r>
          </a:p>
        </p:txBody>
      </p:sp>
      <p:sp>
        <p:nvSpPr>
          <p:cNvPr id="11" name="practice-1-number">
            <a:extLst xmlns:a="http://schemas.openxmlformats.org/drawingml/2006/main">
              <a:ext uri="{FF2B5EF4-FFF2-40B4-BE49-F238E27FC236}">
                <a16:creationId xmlns:a16="http://schemas.microsoft.com/office/drawing/2014/main" id="{84A6D4D9-B7A7-4DE8-B528-2368CDCA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8290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2" name="practice-1-label">
            <a:extLst xmlns:a="http://schemas.openxmlformats.org/drawingml/2006/main">
              <a:ext uri="{FF2B5EF4-FFF2-40B4-BE49-F238E27FC236}">
                <a16:creationId xmlns:a16="http://schemas.microsoft.com/office/drawing/2014/main" id="{52E7B587-5201-44B9-AE85-D0B65642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8290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生成并运行检查</a:t>
            </a:r>
          </a:p>
        </p:txBody>
      </p:sp>
      <p:sp>
        <p:nvSpPr>
          <p:cNvPr id="13" name="practice-1-body">
            <a:extLst xmlns:a="http://schemas.openxmlformats.org/drawingml/2006/main">
              <a:ext uri="{FF2B5EF4-FFF2-40B4-BE49-F238E27FC236}">
                <a16:creationId xmlns:a16="http://schemas.microsoft.com/office/drawing/2014/main" id="{FFDFB04C-EF95-4B2F-A0CB-B707B915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1910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共用样例，保留实际结果与记录</a:t>
            </a:r>
          </a:p>
        </p:txBody>
      </p:sp>
      <p:sp>
        <p:nvSpPr>
          <p:cNvPr id="14" name="practice-2-number">
            <a:extLst xmlns:a="http://schemas.openxmlformats.org/drawingml/2006/main">
              <a:ext uri="{FF2B5EF4-FFF2-40B4-BE49-F238E27FC236}">
                <a16:creationId xmlns:a16="http://schemas.microsoft.com/office/drawing/2014/main" id="{B4BD19AB-31E0-4854-A7AC-194E6934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529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5" name="practice-2-label">
            <a:extLst xmlns:a="http://schemas.openxmlformats.org/drawingml/2006/main">
              <a:ext uri="{FF2B5EF4-FFF2-40B4-BE49-F238E27FC236}">
                <a16:creationId xmlns:a16="http://schemas.microsoft.com/office/drawing/2014/main" id="{A5F93E97-9ED5-466C-B730-8547DA83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5529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换人复用并迭代</a:t>
            </a:r>
          </a:p>
        </p:txBody>
      </p:sp>
      <p:sp>
        <p:nvSpPr>
          <p:cNvPr id="16" name="practice-2-body">
            <a:extLst xmlns:a="http://schemas.openxmlformats.org/drawingml/2006/main">
              <a:ext uri="{FF2B5EF4-FFF2-40B4-BE49-F238E27FC236}">
                <a16:creationId xmlns:a16="http://schemas.microsoft.com/office/drawing/2014/main" id="{6FD88D20-7339-4E58-BB77-57F22EC0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9149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同版本再试，把新问题补进用例</a:t>
            </a:r>
          </a:p>
        </p:txBody>
      </p:sp>
      <p:sp>
        <p:nvSpPr>
          <p:cNvPr id="17" name="feedback-panel">
            <a:extLst xmlns:a="http://schemas.openxmlformats.org/drawingml/2006/main">
              <a:ext uri="{FF2B5EF4-FFF2-40B4-BE49-F238E27FC236}">
                <a16:creationId xmlns:a16="http://schemas.microsoft.com/office/drawing/2014/main" id="{C2FC8D69-A0C1-4779-A1DF-856ADD9E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438400"/>
            <a:ext cx="5172075" cy="2962275"/>
          </a:xfrm>
          <a:prstGeom xmlns:a="http://schemas.openxmlformats.org/drawingml/2006/main" prst="roundRect">
            <a:avLst>
              <a:gd name="adj" fmla="val 3859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feedback-panel-label-band">
            <a:extLst xmlns:a="http://schemas.openxmlformats.org/drawingml/2006/main">
              <a:ext uri="{FF2B5EF4-FFF2-40B4-BE49-F238E27FC236}">
                <a16:creationId xmlns:a16="http://schemas.microsoft.com/office/drawing/2014/main" id="{8CA24155-E6CB-4A5D-BEBE-6DB6E81F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438400"/>
            <a:ext cx="5172075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9" name="feedback-panel-label">
            <a:extLst xmlns:a="http://schemas.openxmlformats.org/drawingml/2006/main">
              <a:ext uri="{FF2B5EF4-FFF2-40B4-BE49-F238E27FC236}">
                <a16:creationId xmlns:a16="http://schemas.microsoft.com/office/drawing/2014/main" id="{5495F2AF-1FEB-46D9-ACDC-A0FD5279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514600"/>
            <a:ext cx="4829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问题反馈</a:t>
            </a:r>
          </a:p>
        </p:txBody>
      </p:sp>
      <p:sp>
        <p:nvSpPr>
          <p:cNvPr id="20" name="feedback-title">
            <a:extLst xmlns:a="http://schemas.openxmlformats.org/drawingml/2006/main">
              <a:ext uri="{FF2B5EF4-FFF2-40B4-BE49-F238E27FC236}">
                <a16:creationId xmlns:a16="http://schemas.microsoft.com/office/drawing/2014/main" id="{BFEAF5F1-1D4F-4053-8C56-B36556B5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086100"/>
            <a:ext cx="47529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5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5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遇到问题，联系张坚、李琦</a:t>
            </a:r>
          </a:p>
        </p:txBody>
      </p:sp>
      <p:sp>
        <p:nvSpPr>
          <p:cNvPr id="21" name="feedback-item-0">
            <a:extLst xmlns:a="http://schemas.openxmlformats.org/drawingml/2006/main">
              <a:ext uri="{FF2B5EF4-FFF2-40B4-BE49-F238E27FC236}">
                <a16:creationId xmlns:a16="http://schemas.microsoft.com/office/drawing/2014/main" id="{92F29A6C-E14F-4C47-A2C5-E265CCB9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152900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脱敏输入样例</a:t>
            </a:r>
          </a:p>
        </p:txBody>
      </p:sp>
      <p:sp>
        <p:nvSpPr>
          <p:cNvPr id="22" name="feedback-item-1">
            <a:extLst xmlns:a="http://schemas.openxmlformats.org/drawingml/2006/main">
              <a:ext uri="{FF2B5EF4-FFF2-40B4-BE49-F238E27FC236}">
                <a16:creationId xmlns:a16="http://schemas.microsoft.com/office/drawing/2014/main" id="{13FCE930-36EB-4777-B0B1-9F10FCFE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486275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预期结果与实际结果</a:t>
            </a:r>
          </a:p>
        </p:txBody>
      </p:sp>
      <p:sp>
        <p:nvSpPr>
          <p:cNvPr id="23" name="feedback-item-2">
            <a:extLst xmlns:a="http://schemas.openxmlformats.org/drawingml/2006/main">
              <a:ext uri="{FF2B5EF4-FFF2-40B4-BE49-F238E27FC236}">
                <a16:creationId xmlns:a16="http://schemas.microsoft.com/office/drawing/2014/main" id="{946975D1-B7BB-42BB-89FF-31134FBD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819650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出错截图与校验记录</a:t>
            </a:r>
          </a:p>
        </p:txBody>
      </p:sp>
      <p:sp>
        <p:nvSpPr>
          <p:cNvPr id="24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2352B4DA-6AD1-4447-9735-93C72AA6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5" name="takeaway">
            <a:extLst xmlns:a="http://schemas.openxmlformats.org/drawingml/2006/main">
              <a:ext uri="{FF2B5EF4-FFF2-40B4-BE49-F238E27FC236}">
                <a16:creationId xmlns:a16="http://schemas.microsoft.com/office/drawing/2014/main" id="{640706A5-4602-4510-A840-06ED250F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业务同事沉淀方法与验收标准，技术同事协助固定关键处理，团队共同验证和改进。</a:t>
            </a:r>
          </a:p>
        </p:txBody>
      </p:sp>
      <p:sp>
        <p:nvSpPr>
          <p:cNvPr id="26" name="byline">
            <a:extLst xmlns:a="http://schemas.openxmlformats.org/drawingml/2006/main">
              <a:ext uri="{FF2B5EF4-FFF2-40B4-BE49-F238E27FC236}">
                <a16:creationId xmlns:a16="http://schemas.microsoft.com/office/drawing/2014/main" id="{8129E95F-A78F-4729-B5D8-5EF78736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7" name="page">
            <a:extLst xmlns:a="http://schemas.openxmlformats.org/drawingml/2006/main">
              <a:ext uri="{FF2B5EF4-FFF2-40B4-BE49-F238E27FC236}">
                <a16:creationId xmlns:a16="http://schemas.microsoft.com/office/drawing/2014/main" id="{1F62BF4B-031E-46CD-909E-9A88BC9C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2967960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2026-10-13T16:11:59.5950000Z</dcterms:created>
  <dcterms:modified xsi:type="dcterms:W3CDTF">2026-10-13T16:11:59.5950000Z</dcterms:modified>
</coreProperties>
</file>